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2466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1F4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1F4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1F4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1F4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8010" y="554863"/>
            <a:ext cx="6169025" cy="9413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1F4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4252" y="2261616"/>
            <a:ext cx="5765800" cy="3535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43257" y="6397625"/>
            <a:ext cx="25654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spglobal.com/mobility/en/products/automotive-light-vehicle-sales-forecasts.html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://www.iea.org/reports/global-ev-outlook-2022" TargetMode="External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7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iea.org/reports/global-ev-outlook-2022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9636" y="3716248"/>
            <a:ext cx="7329805" cy="10160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2900" b="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Altisource</a:t>
            </a:r>
            <a:r>
              <a:rPr sz="2900" b="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9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Asset</a:t>
            </a:r>
            <a:r>
              <a:rPr sz="2900" b="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900" b="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Management</a:t>
            </a:r>
            <a:r>
              <a:rPr sz="2900" b="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900" b="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Corporation</a:t>
            </a:r>
            <a:endParaRPr sz="2900" dirty="0">
              <a:latin typeface="Microsoft Sans Serif"/>
              <a:cs typeface="Microsoft Sans Serif"/>
            </a:endParaRPr>
          </a:p>
          <a:p>
            <a:pPr marL="3175" algn="ctr">
              <a:lnSpc>
                <a:spcPct val="100000"/>
              </a:lnSpc>
              <a:spcBef>
                <a:spcPts val="420"/>
              </a:spcBef>
            </a:pPr>
            <a:r>
              <a:rPr sz="2900" b="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(“AAMC”)</a:t>
            </a:r>
            <a:endParaRPr sz="29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6420" y="2351532"/>
            <a:ext cx="899159" cy="8991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52478" y="6356400"/>
            <a:ext cx="109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D6752-AE55-7531-775E-982143C476AB}"/>
              </a:ext>
            </a:extLst>
          </p:cNvPr>
          <p:cNvSpPr txBox="1"/>
          <p:nvPr/>
        </p:nvSpPr>
        <p:spPr>
          <a:xfrm>
            <a:off x="4456238" y="5176391"/>
            <a:ext cx="32766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lang="en-US" sz="2900" dirty="0">
                <a:solidFill>
                  <a:srgbClr val="FFFFFF"/>
                </a:solidFill>
                <a:latin typeface="Microsoft Sans Serif"/>
                <a:ea typeface="+mj-ea"/>
                <a:cs typeface="Microsoft Sans Serif"/>
              </a:rPr>
              <a:t>AUGUST 14,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060704" y="3480815"/>
              <a:ext cx="7004684" cy="1706880"/>
            </a:xfrm>
            <a:custGeom>
              <a:avLst/>
              <a:gdLst/>
              <a:ahLst/>
              <a:cxnLst/>
              <a:rect l="l" t="t" r="r" b="b"/>
              <a:pathLst>
                <a:path w="7004684" h="1706879">
                  <a:moveTo>
                    <a:pt x="3430524" y="284480"/>
                  </a:moveTo>
                  <a:lnTo>
                    <a:pt x="3426790" y="238340"/>
                  </a:lnTo>
                  <a:lnTo>
                    <a:pt x="3416008" y="194576"/>
                  </a:lnTo>
                  <a:lnTo>
                    <a:pt x="3398761" y="153758"/>
                  </a:lnTo>
                  <a:lnTo>
                    <a:pt x="3375622" y="116484"/>
                  </a:lnTo>
                  <a:lnTo>
                    <a:pt x="3347186" y="83337"/>
                  </a:lnTo>
                  <a:lnTo>
                    <a:pt x="3314039" y="54902"/>
                  </a:lnTo>
                  <a:lnTo>
                    <a:pt x="3276765" y="31762"/>
                  </a:lnTo>
                  <a:lnTo>
                    <a:pt x="3235947" y="14516"/>
                  </a:lnTo>
                  <a:lnTo>
                    <a:pt x="3192183" y="3733"/>
                  </a:lnTo>
                  <a:lnTo>
                    <a:pt x="3146044" y="0"/>
                  </a:lnTo>
                  <a:lnTo>
                    <a:pt x="284480" y="0"/>
                  </a:lnTo>
                  <a:lnTo>
                    <a:pt x="238328" y="3733"/>
                  </a:lnTo>
                  <a:lnTo>
                    <a:pt x="194551" y="14516"/>
                  </a:lnTo>
                  <a:lnTo>
                    <a:pt x="153733" y="31762"/>
                  </a:lnTo>
                  <a:lnTo>
                    <a:pt x="116459" y="54902"/>
                  </a:lnTo>
                  <a:lnTo>
                    <a:pt x="83312" y="83337"/>
                  </a:lnTo>
                  <a:lnTo>
                    <a:pt x="54876" y="116484"/>
                  </a:lnTo>
                  <a:lnTo>
                    <a:pt x="31750" y="153758"/>
                  </a:lnTo>
                  <a:lnTo>
                    <a:pt x="14490" y="194576"/>
                  </a:lnTo>
                  <a:lnTo>
                    <a:pt x="3721" y="238340"/>
                  </a:lnTo>
                  <a:lnTo>
                    <a:pt x="0" y="284480"/>
                  </a:lnTo>
                  <a:lnTo>
                    <a:pt x="0" y="1422400"/>
                  </a:lnTo>
                  <a:lnTo>
                    <a:pt x="3721" y="1468551"/>
                  </a:lnTo>
                  <a:lnTo>
                    <a:pt x="14490" y="1512316"/>
                  </a:lnTo>
                  <a:lnTo>
                    <a:pt x="31750" y="1553133"/>
                  </a:lnTo>
                  <a:lnTo>
                    <a:pt x="54876" y="1590408"/>
                  </a:lnTo>
                  <a:lnTo>
                    <a:pt x="83312" y="1623555"/>
                  </a:lnTo>
                  <a:lnTo>
                    <a:pt x="116459" y="1651990"/>
                  </a:lnTo>
                  <a:lnTo>
                    <a:pt x="153733" y="1675130"/>
                  </a:lnTo>
                  <a:lnTo>
                    <a:pt x="194551" y="1692376"/>
                  </a:lnTo>
                  <a:lnTo>
                    <a:pt x="238328" y="1703158"/>
                  </a:lnTo>
                  <a:lnTo>
                    <a:pt x="284480" y="1706880"/>
                  </a:lnTo>
                  <a:lnTo>
                    <a:pt x="3146044" y="1706880"/>
                  </a:lnTo>
                  <a:lnTo>
                    <a:pt x="3192183" y="1703158"/>
                  </a:lnTo>
                  <a:lnTo>
                    <a:pt x="3235947" y="1692376"/>
                  </a:lnTo>
                  <a:lnTo>
                    <a:pt x="3276765" y="1675130"/>
                  </a:lnTo>
                  <a:lnTo>
                    <a:pt x="3314039" y="1651990"/>
                  </a:lnTo>
                  <a:lnTo>
                    <a:pt x="3347186" y="1623555"/>
                  </a:lnTo>
                  <a:lnTo>
                    <a:pt x="3375622" y="1590408"/>
                  </a:lnTo>
                  <a:lnTo>
                    <a:pt x="3398761" y="1553133"/>
                  </a:lnTo>
                  <a:lnTo>
                    <a:pt x="3416008" y="1512316"/>
                  </a:lnTo>
                  <a:lnTo>
                    <a:pt x="3426790" y="1468551"/>
                  </a:lnTo>
                  <a:lnTo>
                    <a:pt x="3430524" y="1422400"/>
                  </a:lnTo>
                  <a:lnTo>
                    <a:pt x="3430524" y="284480"/>
                  </a:lnTo>
                  <a:close/>
                </a:path>
                <a:path w="7004684" h="1706879">
                  <a:moveTo>
                    <a:pt x="7004304" y="284480"/>
                  </a:moveTo>
                  <a:lnTo>
                    <a:pt x="7000570" y="238340"/>
                  </a:lnTo>
                  <a:lnTo>
                    <a:pt x="6989788" y="194576"/>
                  </a:lnTo>
                  <a:lnTo>
                    <a:pt x="6972541" y="153758"/>
                  </a:lnTo>
                  <a:lnTo>
                    <a:pt x="6949402" y="116484"/>
                  </a:lnTo>
                  <a:lnTo>
                    <a:pt x="6920966" y="83337"/>
                  </a:lnTo>
                  <a:lnTo>
                    <a:pt x="6887819" y="54902"/>
                  </a:lnTo>
                  <a:lnTo>
                    <a:pt x="6850545" y="31762"/>
                  </a:lnTo>
                  <a:lnTo>
                    <a:pt x="6809727" y="14516"/>
                  </a:lnTo>
                  <a:lnTo>
                    <a:pt x="6765963" y="3733"/>
                  </a:lnTo>
                  <a:lnTo>
                    <a:pt x="6719824" y="0"/>
                  </a:lnTo>
                  <a:lnTo>
                    <a:pt x="3856736" y="0"/>
                  </a:lnTo>
                  <a:lnTo>
                    <a:pt x="3810584" y="3733"/>
                  </a:lnTo>
                  <a:lnTo>
                    <a:pt x="3766820" y="14516"/>
                  </a:lnTo>
                  <a:lnTo>
                    <a:pt x="3726002" y="31762"/>
                  </a:lnTo>
                  <a:lnTo>
                    <a:pt x="3688727" y="54902"/>
                  </a:lnTo>
                  <a:lnTo>
                    <a:pt x="3655580" y="83337"/>
                  </a:lnTo>
                  <a:lnTo>
                    <a:pt x="3627145" y="116484"/>
                  </a:lnTo>
                  <a:lnTo>
                    <a:pt x="3604006" y="153758"/>
                  </a:lnTo>
                  <a:lnTo>
                    <a:pt x="3586759" y="194576"/>
                  </a:lnTo>
                  <a:lnTo>
                    <a:pt x="3575977" y="238340"/>
                  </a:lnTo>
                  <a:lnTo>
                    <a:pt x="3572256" y="284480"/>
                  </a:lnTo>
                  <a:lnTo>
                    <a:pt x="3572256" y="1422400"/>
                  </a:lnTo>
                  <a:lnTo>
                    <a:pt x="3575977" y="1468551"/>
                  </a:lnTo>
                  <a:lnTo>
                    <a:pt x="3586759" y="1512316"/>
                  </a:lnTo>
                  <a:lnTo>
                    <a:pt x="3604006" y="1553133"/>
                  </a:lnTo>
                  <a:lnTo>
                    <a:pt x="3627145" y="1590408"/>
                  </a:lnTo>
                  <a:lnTo>
                    <a:pt x="3655580" y="1623555"/>
                  </a:lnTo>
                  <a:lnTo>
                    <a:pt x="3688727" y="1651990"/>
                  </a:lnTo>
                  <a:lnTo>
                    <a:pt x="3726002" y="1675130"/>
                  </a:lnTo>
                  <a:lnTo>
                    <a:pt x="3766820" y="1692376"/>
                  </a:lnTo>
                  <a:lnTo>
                    <a:pt x="3810584" y="1703158"/>
                  </a:lnTo>
                  <a:lnTo>
                    <a:pt x="3856736" y="1706880"/>
                  </a:lnTo>
                  <a:lnTo>
                    <a:pt x="6719824" y="1706880"/>
                  </a:lnTo>
                  <a:lnTo>
                    <a:pt x="6765963" y="1703158"/>
                  </a:lnTo>
                  <a:lnTo>
                    <a:pt x="6809727" y="1692376"/>
                  </a:lnTo>
                  <a:lnTo>
                    <a:pt x="6850545" y="1675130"/>
                  </a:lnTo>
                  <a:lnTo>
                    <a:pt x="6887819" y="1651990"/>
                  </a:lnTo>
                  <a:lnTo>
                    <a:pt x="6920966" y="1623555"/>
                  </a:lnTo>
                  <a:lnTo>
                    <a:pt x="6949402" y="1590408"/>
                  </a:lnTo>
                  <a:lnTo>
                    <a:pt x="6972541" y="1553133"/>
                  </a:lnTo>
                  <a:lnTo>
                    <a:pt x="6989788" y="1512316"/>
                  </a:lnTo>
                  <a:lnTo>
                    <a:pt x="7000570" y="1468551"/>
                  </a:lnTo>
                  <a:lnTo>
                    <a:pt x="7004304" y="1422400"/>
                  </a:lnTo>
                  <a:lnTo>
                    <a:pt x="7004304" y="284480"/>
                  </a:lnTo>
                  <a:close/>
                </a:path>
              </a:pathLst>
            </a:custGeom>
            <a:solidFill>
              <a:srgbClr val="1C2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5488" y="1918715"/>
              <a:ext cx="11221720" cy="767080"/>
            </a:xfrm>
            <a:custGeom>
              <a:avLst/>
              <a:gdLst/>
              <a:ahLst/>
              <a:cxnLst/>
              <a:rect l="l" t="t" r="r" b="b"/>
              <a:pathLst>
                <a:path w="11221720" h="767080">
                  <a:moveTo>
                    <a:pt x="2153412" y="127762"/>
                  </a:moveTo>
                  <a:lnTo>
                    <a:pt x="2143366" y="78016"/>
                  </a:lnTo>
                  <a:lnTo>
                    <a:pt x="2115997" y="37401"/>
                  </a:lnTo>
                  <a:lnTo>
                    <a:pt x="2075395" y="10033"/>
                  </a:lnTo>
                  <a:lnTo>
                    <a:pt x="2025650" y="0"/>
                  </a:lnTo>
                  <a:lnTo>
                    <a:pt x="127762" y="0"/>
                  </a:lnTo>
                  <a:lnTo>
                    <a:pt x="78028" y="10033"/>
                  </a:lnTo>
                  <a:lnTo>
                    <a:pt x="37414" y="37401"/>
                  </a:lnTo>
                  <a:lnTo>
                    <a:pt x="10033" y="78016"/>
                  </a:lnTo>
                  <a:lnTo>
                    <a:pt x="0" y="127762"/>
                  </a:lnTo>
                  <a:lnTo>
                    <a:pt x="0" y="638810"/>
                  </a:lnTo>
                  <a:lnTo>
                    <a:pt x="10033" y="688568"/>
                  </a:lnTo>
                  <a:lnTo>
                    <a:pt x="37414" y="729170"/>
                  </a:lnTo>
                  <a:lnTo>
                    <a:pt x="78028" y="756539"/>
                  </a:lnTo>
                  <a:lnTo>
                    <a:pt x="127762" y="766572"/>
                  </a:lnTo>
                  <a:lnTo>
                    <a:pt x="2025650" y="766572"/>
                  </a:lnTo>
                  <a:lnTo>
                    <a:pt x="2075395" y="756539"/>
                  </a:lnTo>
                  <a:lnTo>
                    <a:pt x="2116010" y="729170"/>
                  </a:lnTo>
                  <a:lnTo>
                    <a:pt x="2143379" y="688568"/>
                  </a:lnTo>
                  <a:lnTo>
                    <a:pt x="2153412" y="638810"/>
                  </a:lnTo>
                  <a:lnTo>
                    <a:pt x="2153412" y="127762"/>
                  </a:lnTo>
                  <a:close/>
                </a:path>
                <a:path w="11221720" h="767080">
                  <a:moveTo>
                    <a:pt x="11221212" y="127762"/>
                  </a:moveTo>
                  <a:lnTo>
                    <a:pt x="11211179" y="78016"/>
                  </a:lnTo>
                  <a:lnTo>
                    <a:pt x="11183811" y="37401"/>
                  </a:lnTo>
                  <a:lnTo>
                    <a:pt x="11143196" y="10033"/>
                  </a:lnTo>
                  <a:lnTo>
                    <a:pt x="11093450" y="0"/>
                  </a:lnTo>
                  <a:lnTo>
                    <a:pt x="7766050" y="0"/>
                  </a:lnTo>
                  <a:lnTo>
                    <a:pt x="7716291" y="10033"/>
                  </a:lnTo>
                  <a:lnTo>
                    <a:pt x="7675677" y="37401"/>
                  </a:lnTo>
                  <a:lnTo>
                    <a:pt x="7648321" y="78016"/>
                  </a:lnTo>
                  <a:lnTo>
                    <a:pt x="7638288" y="127762"/>
                  </a:lnTo>
                  <a:lnTo>
                    <a:pt x="7638288" y="638810"/>
                  </a:lnTo>
                  <a:lnTo>
                    <a:pt x="7648321" y="688568"/>
                  </a:lnTo>
                  <a:lnTo>
                    <a:pt x="7675689" y="729170"/>
                  </a:lnTo>
                  <a:lnTo>
                    <a:pt x="7716291" y="756539"/>
                  </a:lnTo>
                  <a:lnTo>
                    <a:pt x="7766050" y="766572"/>
                  </a:lnTo>
                  <a:lnTo>
                    <a:pt x="11093450" y="766572"/>
                  </a:lnTo>
                  <a:lnTo>
                    <a:pt x="11143196" y="756539"/>
                  </a:lnTo>
                  <a:lnTo>
                    <a:pt x="11183811" y="729170"/>
                  </a:lnTo>
                  <a:lnTo>
                    <a:pt x="11211179" y="688568"/>
                  </a:lnTo>
                  <a:lnTo>
                    <a:pt x="11221212" y="638810"/>
                  </a:lnTo>
                  <a:lnTo>
                    <a:pt x="11221212" y="127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375"/>
              </a:spcBef>
            </a:pPr>
            <a:r>
              <a:rPr sz="2900" spc="240" dirty="0"/>
              <a:t>Technical</a:t>
            </a:r>
            <a:r>
              <a:rPr sz="2900" dirty="0"/>
              <a:t> </a:t>
            </a:r>
            <a:r>
              <a:rPr sz="2900" spc="315" dirty="0"/>
              <a:t>development</a:t>
            </a:r>
            <a:endParaRPr sz="2900"/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400" spc="120" dirty="0"/>
              <a:t>Tesla</a:t>
            </a:r>
            <a:r>
              <a:rPr sz="1400" spc="25" dirty="0"/>
              <a:t> </a:t>
            </a:r>
            <a:r>
              <a:rPr sz="1400" spc="155" dirty="0"/>
              <a:t>model</a:t>
            </a:r>
            <a:r>
              <a:rPr sz="1400" spc="10" dirty="0"/>
              <a:t> </a:t>
            </a:r>
            <a:r>
              <a:rPr sz="1400" spc="155" dirty="0"/>
              <a:t>3</a:t>
            </a:r>
            <a:r>
              <a:rPr sz="1400" spc="30" dirty="0"/>
              <a:t> </a:t>
            </a:r>
            <a:r>
              <a:rPr sz="1400" spc="135" dirty="0"/>
              <a:t>standard</a:t>
            </a:r>
            <a:r>
              <a:rPr sz="1400" spc="5" dirty="0"/>
              <a:t> </a:t>
            </a:r>
            <a:r>
              <a:rPr sz="1400" spc="140" dirty="0"/>
              <a:t>range</a:t>
            </a:r>
            <a:r>
              <a:rPr sz="1400" spc="10" dirty="0"/>
              <a:t> </a:t>
            </a:r>
            <a:r>
              <a:rPr sz="1400" spc="110" dirty="0"/>
              <a:t>(single</a:t>
            </a:r>
            <a:r>
              <a:rPr sz="1400" spc="-5" dirty="0"/>
              <a:t> </a:t>
            </a:r>
            <a:r>
              <a:rPr sz="1400" spc="155" dirty="0"/>
              <a:t>motor)</a:t>
            </a:r>
            <a:r>
              <a:rPr sz="1400" spc="15" dirty="0"/>
              <a:t> </a:t>
            </a:r>
            <a:r>
              <a:rPr sz="1400" spc="120" dirty="0"/>
              <a:t>used</a:t>
            </a:r>
            <a:r>
              <a:rPr sz="1400" spc="15" dirty="0"/>
              <a:t> </a:t>
            </a:r>
            <a:r>
              <a:rPr sz="1400" spc="85" dirty="0"/>
              <a:t>as</a:t>
            </a:r>
            <a:r>
              <a:rPr sz="1400" spc="20" dirty="0"/>
              <a:t> </a:t>
            </a:r>
            <a:r>
              <a:rPr sz="1400" spc="175" dirty="0"/>
              <a:t>the</a:t>
            </a:r>
            <a:r>
              <a:rPr sz="1400" spc="25" dirty="0"/>
              <a:t> </a:t>
            </a:r>
            <a:r>
              <a:rPr sz="1400" spc="125" dirty="0"/>
              <a:t>baseline</a:t>
            </a:r>
            <a:r>
              <a:rPr sz="1400" spc="-15" dirty="0"/>
              <a:t> </a:t>
            </a:r>
            <a:r>
              <a:rPr sz="1400" spc="110" dirty="0"/>
              <a:t>vehicle</a:t>
            </a:r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1913889" y="3665497"/>
            <a:ext cx="1724025" cy="5384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200" b="1" spc="120" dirty="0">
                <a:solidFill>
                  <a:srgbClr val="FFFFFF"/>
                </a:solidFill>
                <a:latin typeface="Arial Narrow"/>
                <a:cs typeface="Arial Narrow"/>
              </a:rPr>
              <a:t>Low</a:t>
            </a:r>
            <a:r>
              <a:rPr sz="12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120" dirty="0">
                <a:solidFill>
                  <a:srgbClr val="FFFFFF"/>
                </a:solidFill>
                <a:latin typeface="Arial Narrow"/>
                <a:cs typeface="Arial Narrow"/>
              </a:rPr>
              <a:t>fidelity</a:t>
            </a:r>
            <a:r>
              <a:rPr sz="1200" b="1" spc="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135" dirty="0">
                <a:solidFill>
                  <a:srgbClr val="FFFFFF"/>
                </a:solidFill>
                <a:latin typeface="Arial Narrow"/>
                <a:cs typeface="Arial Narrow"/>
              </a:rPr>
              <a:t>Model</a:t>
            </a:r>
            <a:endParaRPr sz="1200">
              <a:latin typeface="Arial Narrow"/>
              <a:cs typeface="Arial Narrow"/>
            </a:endParaRPr>
          </a:p>
          <a:p>
            <a:pPr marL="2540" algn="ctr">
              <a:lnSpc>
                <a:spcPct val="100000"/>
              </a:lnSpc>
              <a:spcBef>
                <a:spcPts val="21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speed</a:t>
            </a:r>
            <a:r>
              <a:rPr sz="10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Matlab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r>
              <a:rPr sz="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runs</a:t>
            </a:r>
            <a:r>
              <a:rPr sz="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3600x</a:t>
            </a:r>
            <a:r>
              <a:rPr sz="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faster</a:t>
            </a:r>
            <a:r>
              <a:rPr sz="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sz="6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7021" y="3665497"/>
            <a:ext cx="1423035" cy="5384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200" b="1" spc="105" dirty="0">
                <a:solidFill>
                  <a:srgbClr val="FFFFFF"/>
                </a:solidFill>
                <a:latin typeface="Arial Narrow"/>
                <a:cs typeface="Arial Narrow"/>
              </a:rPr>
              <a:t>High</a:t>
            </a:r>
            <a:r>
              <a:rPr sz="1200" b="1" spc="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120" dirty="0">
                <a:solidFill>
                  <a:srgbClr val="FFFFFF"/>
                </a:solidFill>
                <a:latin typeface="Arial Narrow"/>
                <a:cs typeface="Arial Narrow"/>
              </a:rPr>
              <a:t>fidelity</a:t>
            </a:r>
            <a:r>
              <a:rPr sz="1200" b="1" spc="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105" dirty="0">
                <a:solidFill>
                  <a:srgbClr val="FFFFFF"/>
                </a:solidFill>
                <a:latin typeface="Arial Narrow"/>
                <a:cs typeface="Arial Narrow"/>
              </a:rPr>
              <a:t>model</a:t>
            </a:r>
            <a:endParaRPr sz="1200">
              <a:latin typeface="Arial Narrow"/>
              <a:cs typeface="Arial Narrow"/>
            </a:endParaRPr>
          </a:p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Thorough</a:t>
            </a:r>
            <a:r>
              <a:rPr sz="10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endParaRPr sz="10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75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Simulink</a:t>
            </a:r>
            <a:r>
              <a:rPr sz="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r>
              <a:rPr sz="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parameters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354" y="2015749"/>
            <a:ext cx="2779395" cy="551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15100"/>
              </a:lnSpc>
              <a:spcBef>
                <a:spcPts val="95"/>
              </a:spcBef>
            </a:pPr>
            <a:r>
              <a:rPr sz="1000" b="1" spc="110" dirty="0">
                <a:solidFill>
                  <a:srgbClr val="001F44"/>
                </a:solidFill>
                <a:latin typeface="Arial Narrow"/>
                <a:cs typeface="Arial Narrow"/>
              </a:rPr>
              <a:t>2</a:t>
            </a:r>
            <a:r>
              <a:rPr sz="1000" b="1" spc="2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75" dirty="0">
                <a:solidFill>
                  <a:srgbClr val="001F44"/>
                </a:solidFill>
                <a:latin typeface="Arial Narrow"/>
                <a:cs typeface="Arial Narrow"/>
              </a:rPr>
              <a:t>phases</a:t>
            </a:r>
            <a:r>
              <a:rPr sz="10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114" dirty="0">
                <a:solidFill>
                  <a:srgbClr val="001F44"/>
                </a:solidFill>
                <a:latin typeface="Arial Narrow"/>
                <a:cs typeface="Arial Narrow"/>
              </a:rPr>
              <a:t>of</a:t>
            </a:r>
            <a:r>
              <a:rPr sz="1000" b="1" spc="4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70" dirty="0">
                <a:solidFill>
                  <a:srgbClr val="001F44"/>
                </a:solidFill>
                <a:latin typeface="Arial Narrow"/>
                <a:cs typeface="Arial Narrow"/>
              </a:rPr>
              <a:t>physical</a:t>
            </a:r>
            <a:r>
              <a:rPr sz="1000" b="1" spc="2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100" dirty="0">
                <a:solidFill>
                  <a:srgbClr val="001F44"/>
                </a:solidFill>
                <a:latin typeface="Arial Narrow"/>
                <a:cs typeface="Arial Narrow"/>
              </a:rPr>
              <a:t>testing</a:t>
            </a:r>
            <a:r>
              <a:rPr sz="1000" b="1" spc="6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90" dirty="0">
                <a:solidFill>
                  <a:srgbClr val="001F44"/>
                </a:solidFill>
                <a:latin typeface="Arial Narrow"/>
                <a:cs typeface="Arial Narrow"/>
              </a:rPr>
              <a:t>on</a:t>
            </a:r>
            <a:r>
              <a:rPr sz="10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110" dirty="0">
                <a:solidFill>
                  <a:srgbClr val="001F44"/>
                </a:solidFill>
                <a:latin typeface="Arial Narrow"/>
                <a:cs typeface="Arial Narrow"/>
              </a:rPr>
              <a:t>3</a:t>
            </a:r>
            <a:r>
              <a:rPr sz="1000" b="1" spc="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105" dirty="0">
                <a:solidFill>
                  <a:srgbClr val="001F44"/>
                </a:solidFill>
                <a:latin typeface="Arial Narrow"/>
                <a:cs typeface="Arial Narrow"/>
              </a:rPr>
              <a:t>different </a:t>
            </a:r>
            <a:r>
              <a:rPr sz="1000" b="1" spc="100" dirty="0">
                <a:solidFill>
                  <a:srgbClr val="001F44"/>
                </a:solidFill>
                <a:latin typeface="Arial Narrow"/>
                <a:cs typeface="Arial Narrow"/>
              </a:rPr>
              <a:t>motors</a:t>
            </a:r>
            <a:r>
              <a:rPr sz="1000" b="1" spc="5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105" dirty="0">
                <a:solidFill>
                  <a:srgbClr val="001F44"/>
                </a:solidFill>
                <a:latin typeface="Arial Narrow"/>
                <a:cs typeface="Arial Narrow"/>
              </a:rPr>
              <a:t>completed</a:t>
            </a:r>
            <a:r>
              <a:rPr sz="1000" b="1" spc="8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001F44"/>
                </a:solidFill>
                <a:latin typeface="Arial Narrow"/>
                <a:cs typeface="Arial Narrow"/>
              </a:rPr>
              <a:t>–</a:t>
            </a:r>
            <a:r>
              <a:rPr sz="10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85" dirty="0">
                <a:solidFill>
                  <a:srgbClr val="001F44"/>
                </a:solidFill>
                <a:latin typeface="Arial Narrow"/>
                <a:cs typeface="Arial Narrow"/>
              </a:rPr>
              <a:t>simulations</a:t>
            </a:r>
            <a:r>
              <a:rPr sz="1000" b="1" spc="4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100" dirty="0">
                <a:solidFill>
                  <a:srgbClr val="001F44"/>
                </a:solidFill>
                <a:latin typeface="Arial Narrow"/>
                <a:cs typeface="Arial Narrow"/>
              </a:rPr>
              <a:t>correlated</a:t>
            </a:r>
            <a:r>
              <a:rPr sz="1000" b="1" spc="7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45" dirty="0">
                <a:solidFill>
                  <a:srgbClr val="001F44"/>
                </a:solidFill>
                <a:latin typeface="Arial Narrow"/>
                <a:cs typeface="Arial Narrow"/>
              </a:rPr>
              <a:t>in </a:t>
            </a:r>
            <a:r>
              <a:rPr sz="1000" b="1" spc="105" dirty="0">
                <a:solidFill>
                  <a:srgbClr val="001F44"/>
                </a:solidFill>
                <a:latin typeface="Arial Narrow"/>
                <a:cs typeface="Arial Narrow"/>
              </a:rPr>
              <a:t>representative</a:t>
            </a:r>
            <a:r>
              <a:rPr sz="1000" b="1" spc="6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000" b="1" spc="70" dirty="0">
                <a:solidFill>
                  <a:srgbClr val="001F44"/>
                </a:solidFill>
                <a:latin typeface="Arial Narrow"/>
                <a:cs typeface="Arial Narrow"/>
              </a:rPr>
              <a:t>conditions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13688" y="1918716"/>
            <a:ext cx="9654540" cy="3175000"/>
            <a:chOff x="1313688" y="1918716"/>
            <a:chExt cx="9654540" cy="3175000"/>
          </a:xfrm>
        </p:grpSpPr>
        <p:sp>
          <p:nvSpPr>
            <p:cNvPr id="10" name="object 10"/>
            <p:cNvSpPr/>
            <p:nvPr/>
          </p:nvSpPr>
          <p:spPr>
            <a:xfrm>
              <a:off x="2776728" y="2633598"/>
              <a:ext cx="3571875" cy="984885"/>
            </a:xfrm>
            <a:custGeom>
              <a:avLst/>
              <a:gdLst/>
              <a:ahLst/>
              <a:cxnLst/>
              <a:rect l="l" t="t" r="r" b="b"/>
              <a:pathLst>
                <a:path w="3571875" h="984885">
                  <a:moveTo>
                    <a:pt x="3571875" y="974979"/>
                  </a:moveTo>
                  <a:lnTo>
                    <a:pt x="3559149" y="933323"/>
                  </a:lnTo>
                  <a:lnTo>
                    <a:pt x="3546983" y="893445"/>
                  </a:lnTo>
                  <a:lnTo>
                    <a:pt x="3523907" y="915403"/>
                  </a:lnTo>
                  <a:lnTo>
                    <a:pt x="2654808" y="1651"/>
                  </a:lnTo>
                  <a:lnTo>
                    <a:pt x="2650655" y="5575"/>
                  </a:lnTo>
                  <a:lnTo>
                    <a:pt x="2648585" y="0"/>
                  </a:lnTo>
                  <a:lnTo>
                    <a:pt x="69418" y="942784"/>
                  </a:lnTo>
                  <a:lnTo>
                    <a:pt x="58547" y="913003"/>
                  </a:lnTo>
                  <a:lnTo>
                    <a:pt x="0" y="974979"/>
                  </a:lnTo>
                  <a:lnTo>
                    <a:pt x="84709" y="984631"/>
                  </a:lnTo>
                  <a:lnTo>
                    <a:pt x="75374" y="959104"/>
                  </a:lnTo>
                  <a:lnTo>
                    <a:pt x="73787" y="954747"/>
                  </a:lnTo>
                  <a:lnTo>
                    <a:pt x="2648724" y="13512"/>
                  </a:lnTo>
                  <a:lnTo>
                    <a:pt x="3514737" y="924128"/>
                  </a:lnTo>
                  <a:lnTo>
                    <a:pt x="3491738" y="946023"/>
                  </a:lnTo>
                  <a:lnTo>
                    <a:pt x="3571875" y="9749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9300" y="3480816"/>
              <a:ext cx="1031748" cy="2484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1516" y="3909060"/>
              <a:ext cx="1886712" cy="7680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3540" y="4279392"/>
              <a:ext cx="1769364" cy="6934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3688" y="4415027"/>
              <a:ext cx="2926080" cy="4754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39300" y="4713732"/>
              <a:ext cx="925068" cy="3794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7124" y="2072640"/>
              <a:ext cx="440436" cy="3810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605783" y="1918716"/>
              <a:ext cx="3581400" cy="767080"/>
            </a:xfrm>
            <a:custGeom>
              <a:avLst/>
              <a:gdLst/>
              <a:ahLst/>
              <a:cxnLst/>
              <a:rect l="l" t="t" r="r" b="b"/>
              <a:pathLst>
                <a:path w="3581400" h="767080">
                  <a:moveTo>
                    <a:pt x="3453638" y="0"/>
                  </a:moveTo>
                  <a:lnTo>
                    <a:pt x="127762" y="0"/>
                  </a:lnTo>
                  <a:lnTo>
                    <a:pt x="78009" y="10033"/>
                  </a:lnTo>
                  <a:lnTo>
                    <a:pt x="37401" y="37401"/>
                  </a:lnTo>
                  <a:lnTo>
                    <a:pt x="10033" y="78009"/>
                  </a:lnTo>
                  <a:lnTo>
                    <a:pt x="0" y="127762"/>
                  </a:lnTo>
                  <a:lnTo>
                    <a:pt x="0" y="638810"/>
                  </a:lnTo>
                  <a:lnTo>
                    <a:pt x="10033" y="688562"/>
                  </a:lnTo>
                  <a:lnTo>
                    <a:pt x="37401" y="729170"/>
                  </a:lnTo>
                  <a:lnTo>
                    <a:pt x="78009" y="756538"/>
                  </a:lnTo>
                  <a:lnTo>
                    <a:pt x="127762" y="766572"/>
                  </a:lnTo>
                  <a:lnTo>
                    <a:pt x="3453638" y="766572"/>
                  </a:lnTo>
                  <a:lnTo>
                    <a:pt x="3503390" y="756538"/>
                  </a:lnTo>
                  <a:lnTo>
                    <a:pt x="3543998" y="729170"/>
                  </a:lnTo>
                  <a:lnTo>
                    <a:pt x="3571366" y="688562"/>
                  </a:lnTo>
                  <a:lnTo>
                    <a:pt x="3581399" y="638810"/>
                  </a:lnTo>
                  <a:lnTo>
                    <a:pt x="3581399" y="127762"/>
                  </a:lnTo>
                  <a:lnTo>
                    <a:pt x="3571366" y="78009"/>
                  </a:lnTo>
                  <a:lnTo>
                    <a:pt x="3543998" y="37401"/>
                  </a:lnTo>
                  <a:lnTo>
                    <a:pt x="3503390" y="10033"/>
                  </a:lnTo>
                  <a:lnTo>
                    <a:pt x="3453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08456" y="2116581"/>
            <a:ext cx="1706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95" dirty="0">
                <a:solidFill>
                  <a:srgbClr val="001F44"/>
                </a:solidFill>
                <a:latin typeface="Arial Narrow"/>
                <a:cs typeface="Arial Narrow"/>
              </a:rPr>
              <a:t>Patent</a:t>
            </a:r>
            <a:r>
              <a:rPr sz="1600" b="1" spc="5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65" dirty="0">
                <a:solidFill>
                  <a:srgbClr val="001F44"/>
                </a:solidFill>
                <a:latin typeface="Arial Narrow"/>
                <a:cs typeface="Arial Narrow"/>
              </a:rPr>
              <a:t>evaluated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83914" y="2042286"/>
            <a:ext cx="3086100" cy="5035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47370" marR="5080" indent="-535305">
              <a:lnSpc>
                <a:spcPts val="1850"/>
              </a:lnSpc>
              <a:spcBef>
                <a:spcPts val="215"/>
              </a:spcBef>
            </a:pPr>
            <a:r>
              <a:rPr sz="1600" b="1" spc="140" dirty="0">
                <a:solidFill>
                  <a:srgbClr val="001F44"/>
                </a:solidFill>
                <a:latin typeface="Arial Narrow"/>
                <a:cs typeface="Arial Narrow"/>
              </a:rPr>
              <a:t>Simulation</a:t>
            </a:r>
            <a:r>
              <a:rPr sz="1600" b="1" spc="7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75" dirty="0">
                <a:solidFill>
                  <a:srgbClr val="001F44"/>
                </a:solidFill>
                <a:latin typeface="Arial Narrow"/>
                <a:cs typeface="Arial Narrow"/>
              </a:rPr>
              <a:t>toolset</a:t>
            </a:r>
            <a:r>
              <a:rPr sz="1600" b="1" spc="4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70" dirty="0">
                <a:solidFill>
                  <a:srgbClr val="001F44"/>
                </a:solidFill>
                <a:latin typeface="Arial Narrow"/>
                <a:cs typeface="Arial Narrow"/>
              </a:rPr>
              <a:t>developed</a:t>
            </a:r>
            <a:r>
              <a:rPr sz="1600" b="1" spc="7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20" dirty="0">
                <a:solidFill>
                  <a:srgbClr val="001F44"/>
                </a:solidFill>
                <a:latin typeface="Arial Narrow"/>
                <a:cs typeface="Arial Narrow"/>
              </a:rPr>
              <a:t>&amp; </a:t>
            </a:r>
            <a:r>
              <a:rPr sz="1600" b="1" spc="160" dirty="0">
                <a:solidFill>
                  <a:srgbClr val="001F44"/>
                </a:solidFill>
                <a:latin typeface="Arial Narrow"/>
                <a:cs typeface="Arial Narrow"/>
              </a:rPr>
              <a:t>controller</a:t>
            </a:r>
            <a:r>
              <a:rPr sz="1600" b="1" spc="4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45" dirty="0">
                <a:solidFill>
                  <a:srgbClr val="001F44"/>
                </a:solidFill>
                <a:latin typeface="Arial Narrow"/>
                <a:cs typeface="Arial Narrow"/>
              </a:rPr>
              <a:t>optimised</a:t>
            </a:r>
            <a:endParaRPr sz="1600">
              <a:latin typeface="Arial Narrow"/>
              <a:cs typeface="Arial Narrow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02068" y="2072639"/>
            <a:ext cx="438911" cy="3810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176397" y="5621832"/>
            <a:ext cx="592328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2485" marR="5080" indent="-820419">
              <a:lnSpc>
                <a:spcPct val="114999"/>
              </a:lnSpc>
              <a:spcBef>
                <a:spcPts val="100"/>
              </a:spcBef>
            </a:pPr>
            <a:r>
              <a:rPr sz="1400" b="1" spc="130" dirty="0">
                <a:solidFill>
                  <a:srgbClr val="001F44"/>
                </a:solidFill>
                <a:latin typeface="Arial Narrow"/>
                <a:cs typeface="Arial Narrow"/>
              </a:rPr>
              <a:t>These</a:t>
            </a:r>
            <a:r>
              <a:rPr sz="1400" b="1" spc="2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25" dirty="0">
                <a:solidFill>
                  <a:srgbClr val="001F44"/>
                </a:solidFill>
                <a:latin typeface="Arial Narrow"/>
                <a:cs typeface="Arial Narrow"/>
              </a:rPr>
              <a:t>steps</a:t>
            </a:r>
            <a:r>
              <a:rPr sz="1400" b="1" spc="2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40" dirty="0">
                <a:solidFill>
                  <a:srgbClr val="001F44"/>
                </a:solidFill>
                <a:latin typeface="Arial Narrow"/>
                <a:cs typeface="Arial Narrow"/>
              </a:rPr>
              <a:t>have</a:t>
            </a:r>
            <a:r>
              <a:rPr sz="1400" b="1" spc="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55" dirty="0">
                <a:solidFill>
                  <a:srgbClr val="001F44"/>
                </a:solidFill>
                <a:latin typeface="Arial Narrow"/>
                <a:cs typeface="Arial Narrow"/>
              </a:rPr>
              <a:t>generated</a:t>
            </a:r>
            <a:r>
              <a:rPr sz="1400" b="1" spc="2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75" dirty="0">
                <a:solidFill>
                  <a:srgbClr val="001F44"/>
                </a:solidFill>
                <a:latin typeface="Arial Narrow"/>
                <a:cs typeface="Arial Narrow"/>
              </a:rPr>
              <a:t>the</a:t>
            </a:r>
            <a:r>
              <a:rPr sz="1400" b="1" spc="1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30" dirty="0">
                <a:solidFill>
                  <a:srgbClr val="001F44"/>
                </a:solidFill>
                <a:latin typeface="Arial Narrow"/>
                <a:cs typeface="Arial Narrow"/>
              </a:rPr>
              <a:t>foundations</a:t>
            </a:r>
            <a:r>
              <a:rPr sz="1400" b="1" spc="1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60" dirty="0">
                <a:solidFill>
                  <a:srgbClr val="001F44"/>
                </a:solidFill>
                <a:latin typeface="Arial Narrow"/>
                <a:cs typeface="Arial Narrow"/>
              </a:rPr>
              <a:t>for</a:t>
            </a:r>
            <a:r>
              <a:rPr sz="1400" b="1" spc="2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55" dirty="0">
                <a:solidFill>
                  <a:srgbClr val="001F44"/>
                </a:solidFill>
                <a:latin typeface="Arial Narrow"/>
                <a:cs typeface="Arial Narrow"/>
              </a:rPr>
              <a:t>effective</a:t>
            </a:r>
            <a:r>
              <a:rPr sz="1400" b="1" spc="2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14" dirty="0">
                <a:solidFill>
                  <a:srgbClr val="001F44"/>
                </a:solidFill>
                <a:latin typeface="Arial Narrow"/>
                <a:cs typeface="Arial Narrow"/>
              </a:rPr>
              <a:t>application </a:t>
            </a:r>
            <a:r>
              <a:rPr sz="1400" b="1" spc="170" dirty="0">
                <a:solidFill>
                  <a:srgbClr val="001F44"/>
                </a:solidFill>
                <a:latin typeface="Arial Narrow"/>
                <a:cs typeface="Arial Narrow"/>
              </a:rPr>
              <a:t>of</a:t>
            </a:r>
            <a:r>
              <a:rPr sz="1400" b="1" spc="2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75" dirty="0">
                <a:solidFill>
                  <a:srgbClr val="001F44"/>
                </a:solidFill>
                <a:latin typeface="Arial Narrow"/>
                <a:cs typeface="Arial Narrow"/>
              </a:rPr>
              <a:t>the</a:t>
            </a:r>
            <a:r>
              <a:rPr sz="14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70" dirty="0">
                <a:solidFill>
                  <a:srgbClr val="001F44"/>
                </a:solidFill>
                <a:latin typeface="Arial Narrow"/>
                <a:cs typeface="Arial Narrow"/>
              </a:rPr>
              <a:t>patent</a:t>
            </a:r>
            <a:r>
              <a:rPr sz="1400" b="1" spc="2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30" dirty="0">
                <a:solidFill>
                  <a:srgbClr val="001F44"/>
                </a:solidFill>
                <a:latin typeface="Arial Narrow"/>
                <a:cs typeface="Arial Narrow"/>
              </a:rPr>
              <a:t>and</a:t>
            </a:r>
            <a:r>
              <a:rPr sz="1400" b="1" spc="2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45" dirty="0">
                <a:solidFill>
                  <a:srgbClr val="001F44"/>
                </a:solidFill>
                <a:latin typeface="Arial Narrow"/>
                <a:cs typeface="Arial Narrow"/>
              </a:rPr>
              <a:t>enabled</a:t>
            </a:r>
            <a:r>
              <a:rPr sz="1400" b="1" spc="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25" dirty="0">
                <a:solidFill>
                  <a:srgbClr val="001F44"/>
                </a:solidFill>
                <a:latin typeface="Arial Narrow"/>
                <a:cs typeface="Arial Narrow"/>
              </a:rPr>
              <a:t>commercial</a:t>
            </a:r>
            <a:r>
              <a:rPr sz="1400" b="1" spc="1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400" b="1" spc="105" dirty="0">
                <a:solidFill>
                  <a:srgbClr val="001F44"/>
                </a:solidFill>
                <a:latin typeface="Arial Narrow"/>
                <a:cs typeface="Arial Narrow"/>
              </a:rPr>
              <a:t>assessment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62344" y="2662427"/>
              <a:ext cx="3750945" cy="3598545"/>
            </a:xfrm>
            <a:custGeom>
              <a:avLst/>
              <a:gdLst/>
              <a:ahLst/>
              <a:cxnLst/>
              <a:rect l="l" t="t" r="r" b="b"/>
              <a:pathLst>
                <a:path w="3750945" h="3598545">
                  <a:moveTo>
                    <a:pt x="3750564" y="2015744"/>
                  </a:moveTo>
                  <a:lnTo>
                    <a:pt x="3747122" y="1968995"/>
                  </a:lnTo>
                  <a:lnTo>
                    <a:pt x="3737152" y="1924354"/>
                  </a:lnTo>
                  <a:lnTo>
                    <a:pt x="3721138" y="1882343"/>
                  </a:lnTo>
                  <a:lnTo>
                    <a:pt x="3699560" y="1843443"/>
                  </a:lnTo>
                  <a:lnTo>
                    <a:pt x="3672916" y="1808124"/>
                  </a:lnTo>
                  <a:lnTo>
                    <a:pt x="3641699" y="1776907"/>
                  </a:lnTo>
                  <a:lnTo>
                    <a:pt x="3606381" y="1750263"/>
                  </a:lnTo>
                  <a:lnTo>
                    <a:pt x="3567480" y="1728685"/>
                  </a:lnTo>
                  <a:lnTo>
                    <a:pt x="3525469" y="1712671"/>
                  </a:lnTo>
                  <a:lnTo>
                    <a:pt x="3480828" y="1702701"/>
                  </a:lnTo>
                  <a:lnTo>
                    <a:pt x="3434080" y="1699260"/>
                  </a:lnTo>
                  <a:lnTo>
                    <a:pt x="316484" y="1699260"/>
                  </a:lnTo>
                  <a:lnTo>
                    <a:pt x="269722" y="1702701"/>
                  </a:lnTo>
                  <a:lnTo>
                    <a:pt x="225082" y="1712671"/>
                  </a:lnTo>
                  <a:lnTo>
                    <a:pt x="183070" y="1728685"/>
                  </a:lnTo>
                  <a:lnTo>
                    <a:pt x="144170" y="1750263"/>
                  </a:lnTo>
                  <a:lnTo>
                    <a:pt x="108851" y="1776907"/>
                  </a:lnTo>
                  <a:lnTo>
                    <a:pt x="77635" y="1808124"/>
                  </a:lnTo>
                  <a:lnTo>
                    <a:pt x="50990" y="1843443"/>
                  </a:lnTo>
                  <a:lnTo>
                    <a:pt x="29413" y="1882343"/>
                  </a:lnTo>
                  <a:lnTo>
                    <a:pt x="13398" y="1924354"/>
                  </a:lnTo>
                  <a:lnTo>
                    <a:pt x="3429" y="1968995"/>
                  </a:lnTo>
                  <a:lnTo>
                    <a:pt x="0" y="2015744"/>
                  </a:lnTo>
                  <a:lnTo>
                    <a:pt x="0" y="3281680"/>
                  </a:lnTo>
                  <a:lnTo>
                    <a:pt x="3429" y="3328454"/>
                  </a:lnTo>
                  <a:lnTo>
                    <a:pt x="13398" y="3373094"/>
                  </a:lnTo>
                  <a:lnTo>
                    <a:pt x="29413" y="3415106"/>
                  </a:lnTo>
                  <a:lnTo>
                    <a:pt x="50990" y="3454019"/>
                  </a:lnTo>
                  <a:lnTo>
                    <a:pt x="77635" y="3489325"/>
                  </a:lnTo>
                  <a:lnTo>
                    <a:pt x="108851" y="3520541"/>
                  </a:lnTo>
                  <a:lnTo>
                    <a:pt x="144170" y="3547186"/>
                  </a:lnTo>
                  <a:lnTo>
                    <a:pt x="183070" y="3568750"/>
                  </a:lnTo>
                  <a:lnTo>
                    <a:pt x="225082" y="3584765"/>
                  </a:lnTo>
                  <a:lnTo>
                    <a:pt x="269722" y="3594735"/>
                  </a:lnTo>
                  <a:lnTo>
                    <a:pt x="316484" y="3598164"/>
                  </a:lnTo>
                  <a:lnTo>
                    <a:pt x="3434080" y="3598164"/>
                  </a:lnTo>
                  <a:lnTo>
                    <a:pt x="3480828" y="3594735"/>
                  </a:lnTo>
                  <a:lnTo>
                    <a:pt x="3525469" y="3584765"/>
                  </a:lnTo>
                  <a:lnTo>
                    <a:pt x="3567480" y="3568750"/>
                  </a:lnTo>
                  <a:lnTo>
                    <a:pt x="3606381" y="3547186"/>
                  </a:lnTo>
                  <a:lnTo>
                    <a:pt x="3641699" y="3520541"/>
                  </a:lnTo>
                  <a:lnTo>
                    <a:pt x="3672916" y="3489325"/>
                  </a:lnTo>
                  <a:lnTo>
                    <a:pt x="3699560" y="3454019"/>
                  </a:lnTo>
                  <a:lnTo>
                    <a:pt x="3721138" y="3415106"/>
                  </a:lnTo>
                  <a:lnTo>
                    <a:pt x="3737152" y="3373094"/>
                  </a:lnTo>
                  <a:lnTo>
                    <a:pt x="3747122" y="3328454"/>
                  </a:lnTo>
                  <a:lnTo>
                    <a:pt x="3750564" y="3281680"/>
                  </a:lnTo>
                  <a:lnTo>
                    <a:pt x="3750564" y="2015744"/>
                  </a:lnTo>
                  <a:close/>
                </a:path>
                <a:path w="3750945" h="3598545">
                  <a:moveTo>
                    <a:pt x="3750564" y="266446"/>
                  </a:moveTo>
                  <a:lnTo>
                    <a:pt x="3746271" y="218554"/>
                  </a:lnTo>
                  <a:lnTo>
                    <a:pt x="3733889" y="173469"/>
                  </a:lnTo>
                  <a:lnTo>
                    <a:pt x="3714191" y="131953"/>
                  </a:lnTo>
                  <a:lnTo>
                    <a:pt x="3687902" y="94767"/>
                  </a:lnTo>
                  <a:lnTo>
                    <a:pt x="3655796" y="62661"/>
                  </a:lnTo>
                  <a:lnTo>
                    <a:pt x="3618611" y="36372"/>
                  </a:lnTo>
                  <a:lnTo>
                    <a:pt x="3577094" y="16675"/>
                  </a:lnTo>
                  <a:lnTo>
                    <a:pt x="3532009" y="4292"/>
                  </a:lnTo>
                  <a:lnTo>
                    <a:pt x="3484118" y="0"/>
                  </a:lnTo>
                  <a:lnTo>
                    <a:pt x="266446" y="0"/>
                  </a:lnTo>
                  <a:lnTo>
                    <a:pt x="218541" y="4292"/>
                  </a:lnTo>
                  <a:lnTo>
                    <a:pt x="173456" y="16675"/>
                  </a:lnTo>
                  <a:lnTo>
                    <a:pt x="131940" y="36372"/>
                  </a:lnTo>
                  <a:lnTo>
                    <a:pt x="94754" y="62661"/>
                  </a:lnTo>
                  <a:lnTo>
                    <a:pt x="62649" y="94767"/>
                  </a:lnTo>
                  <a:lnTo>
                    <a:pt x="36360" y="131953"/>
                  </a:lnTo>
                  <a:lnTo>
                    <a:pt x="16662" y="173469"/>
                  </a:lnTo>
                  <a:lnTo>
                    <a:pt x="4279" y="218554"/>
                  </a:lnTo>
                  <a:lnTo>
                    <a:pt x="0" y="266446"/>
                  </a:lnTo>
                  <a:lnTo>
                    <a:pt x="0" y="1332230"/>
                  </a:lnTo>
                  <a:lnTo>
                    <a:pt x="4279" y="1380134"/>
                  </a:lnTo>
                  <a:lnTo>
                    <a:pt x="16662" y="1425219"/>
                  </a:lnTo>
                  <a:lnTo>
                    <a:pt x="36360" y="1466735"/>
                  </a:lnTo>
                  <a:lnTo>
                    <a:pt x="62649" y="1503921"/>
                  </a:lnTo>
                  <a:lnTo>
                    <a:pt x="94754" y="1536026"/>
                  </a:lnTo>
                  <a:lnTo>
                    <a:pt x="131940" y="1562315"/>
                  </a:lnTo>
                  <a:lnTo>
                    <a:pt x="173456" y="1582013"/>
                  </a:lnTo>
                  <a:lnTo>
                    <a:pt x="218541" y="1594396"/>
                  </a:lnTo>
                  <a:lnTo>
                    <a:pt x="266446" y="1598676"/>
                  </a:lnTo>
                  <a:lnTo>
                    <a:pt x="3484118" y="1598676"/>
                  </a:lnTo>
                  <a:lnTo>
                    <a:pt x="3532009" y="1594396"/>
                  </a:lnTo>
                  <a:lnTo>
                    <a:pt x="3577094" y="1582013"/>
                  </a:lnTo>
                  <a:lnTo>
                    <a:pt x="3618611" y="1562315"/>
                  </a:lnTo>
                  <a:lnTo>
                    <a:pt x="3655796" y="1536026"/>
                  </a:lnTo>
                  <a:lnTo>
                    <a:pt x="3687902" y="1503921"/>
                  </a:lnTo>
                  <a:lnTo>
                    <a:pt x="3714191" y="1466735"/>
                  </a:lnTo>
                  <a:lnTo>
                    <a:pt x="3733889" y="1425219"/>
                  </a:lnTo>
                  <a:lnTo>
                    <a:pt x="3746271" y="1380134"/>
                  </a:lnTo>
                  <a:lnTo>
                    <a:pt x="3750564" y="1332230"/>
                  </a:lnTo>
                  <a:lnTo>
                    <a:pt x="3750564" y="266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77592" y="3410458"/>
            <a:ext cx="193230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210" dirty="0">
                <a:solidFill>
                  <a:srgbClr val="001F44"/>
                </a:solidFill>
                <a:latin typeface="Arial Narrow"/>
                <a:cs typeface="Arial Narrow"/>
              </a:rPr>
              <a:t>Case</a:t>
            </a:r>
            <a:r>
              <a:rPr sz="2900" b="1" spc="2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2900" b="1" spc="250" dirty="0">
                <a:solidFill>
                  <a:srgbClr val="001F44"/>
                </a:solidFill>
                <a:latin typeface="Arial Narrow"/>
                <a:cs typeface="Arial Narrow"/>
              </a:rPr>
              <a:t>study</a:t>
            </a:r>
            <a:endParaRPr sz="2900">
              <a:latin typeface="Arial Narrow"/>
              <a:cs typeface="Arial Narro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26564" y="591312"/>
            <a:ext cx="8100059" cy="2455545"/>
            <a:chOff x="2226564" y="591312"/>
            <a:chExt cx="8100059" cy="24555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8628" y="591312"/>
              <a:ext cx="3777996" cy="21244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6564" y="1737359"/>
              <a:ext cx="1578864" cy="130911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79880" y="3999763"/>
            <a:ext cx="2773680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225" marR="5080" indent="-518159">
              <a:lnSpc>
                <a:spcPct val="115100"/>
              </a:lnSpc>
              <a:spcBef>
                <a:spcPts val="100"/>
              </a:spcBef>
            </a:pPr>
            <a:r>
              <a:rPr sz="1600" dirty="0">
                <a:solidFill>
                  <a:srgbClr val="001F44"/>
                </a:solidFill>
                <a:latin typeface="Arial"/>
                <a:cs typeface="Arial"/>
              </a:rPr>
              <a:t>Patented</a:t>
            </a:r>
            <a:r>
              <a:rPr sz="1600" spc="20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4"/>
                </a:solidFill>
                <a:latin typeface="Arial"/>
                <a:cs typeface="Arial"/>
              </a:rPr>
              <a:t>Technology</a:t>
            </a:r>
            <a:r>
              <a:rPr sz="1600" spc="24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001F44"/>
                </a:solidFill>
                <a:latin typeface="Arial"/>
                <a:cs typeface="Arial"/>
              </a:rPr>
              <a:t>applied </a:t>
            </a:r>
            <a:r>
              <a:rPr sz="1600" spc="90" dirty="0">
                <a:solidFill>
                  <a:srgbClr val="001F44"/>
                </a:solidFill>
                <a:latin typeface="Arial"/>
                <a:cs typeface="Arial"/>
              </a:rPr>
              <a:t>to</a:t>
            </a:r>
            <a:r>
              <a:rPr sz="1600" spc="-5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4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44"/>
                </a:solidFill>
                <a:latin typeface="Arial"/>
                <a:cs typeface="Arial"/>
              </a:rPr>
              <a:t>Tesla</a:t>
            </a:r>
            <a:r>
              <a:rPr sz="1600" spc="-4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4"/>
                </a:solidFill>
                <a:latin typeface="Arial"/>
                <a:cs typeface="Arial"/>
              </a:rPr>
              <a:t>Model</a:t>
            </a:r>
            <a:r>
              <a:rPr sz="1600" spc="-4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1F44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870063" y="2875229"/>
            <a:ext cx="113728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385" dirty="0"/>
              <a:t>8.4%</a:t>
            </a:r>
            <a:endParaRPr sz="3800"/>
          </a:p>
        </p:txBody>
      </p:sp>
      <p:sp>
        <p:nvSpPr>
          <p:cNvPr id="11" name="object 11"/>
          <p:cNvSpPr txBox="1"/>
          <p:nvPr/>
        </p:nvSpPr>
        <p:spPr>
          <a:xfrm>
            <a:off x="6846189" y="3451289"/>
            <a:ext cx="3181350" cy="259270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755"/>
              </a:spcBef>
            </a:pPr>
            <a:r>
              <a:rPr sz="2000" b="1" spc="180" dirty="0">
                <a:solidFill>
                  <a:srgbClr val="001F44"/>
                </a:solidFill>
                <a:latin typeface="Arial Narrow"/>
                <a:cs typeface="Arial Narrow"/>
              </a:rPr>
              <a:t>Range</a:t>
            </a:r>
            <a:r>
              <a:rPr sz="2000" b="1" spc="2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2000" b="1" spc="155" dirty="0">
                <a:solidFill>
                  <a:srgbClr val="001F44"/>
                </a:solidFill>
                <a:latin typeface="Arial Narrow"/>
                <a:cs typeface="Arial Narrow"/>
              </a:rPr>
              <a:t>increase</a:t>
            </a:r>
            <a:endParaRPr sz="2000">
              <a:latin typeface="Arial Narrow"/>
              <a:cs typeface="Arial Narrow"/>
            </a:endParaRPr>
          </a:p>
          <a:p>
            <a:pPr marL="3175" algn="ctr">
              <a:lnSpc>
                <a:spcPct val="100000"/>
              </a:lnSpc>
              <a:spcBef>
                <a:spcPts val="315"/>
              </a:spcBef>
            </a:pPr>
            <a:r>
              <a:rPr sz="1000" spc="20" dirty="0">
                <a:solidFill>
                  <a:srgbClr val="001F44"/>
                </a:solidFill>
                <a:latin typeface="Arial"/>
                <a:cs typeface="Arial"/>
              </a:rPr>
              <a:t>+31.4km</a:t>
            </a:r>
            <a:r>
              <a:rPr sz="1000" spc="7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001F44"/>
                </a:solidFill>
                <a:latin typeface="Arial"/>
                <a:cs typeface="Arial"/>
              </a:rPr>
              <a:t>additional</a:t>
            </a:r>
            <a:r>
              <a:rPr sz="1000" spc="3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1F44"/>
                </a:solidFill>
                <a:latin typeface="Arial"/>
                <a:cs typeface="Arial"/>
              </a:rPr>
              <a:t>range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ct val="114999"/>
              </a:lnSpc>
            </a:pPr>
            <a:r>
              <a:rPr sz="1400" spc="-10" dirty="0">
                <a:solidFill>
                  <a:srgbClr val="001F44"/>
                </a:solidFill>
                <a:latin typeface="Arial"/>
                <a:cs typeface="Arial"/>
              </a:rPr>
              <a:t>Range</a:t>
            </a:r>
            <a:r>
              <a:rPr sz="1400" spc="6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was</a:t>
            </a:r>
            <a:r>
              <a:rPr sz="1400" spc="4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increased</a:t>
            </a:r>
            <a:r>
              <a:rPr sz="1400" spc="6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001F44"/>
                </a:solidFill>
                <a:latin typeface="Arial"/>
                <a:cs typeface="Arial"/>
              </a:rPr>
              <a:t>from</a:t>
            </a:r>
            <a:r>
              <a:rPr sz="1400" spc="6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375.1km</a:t>
            </a:r>
            <a:r>
              <a:rPr sz="1400" spc="3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001F44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406.5km</a:t>
            </a:r>
            <a:r>
              <a:rPr sz="1400" spc="6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using</a:t>
            </a:r>
            <a:r>
              <a:rPr sz="1400" spc="4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001F44"/>
                </a:solidFill>
                <a:latin typeface="Arial"/>
                <a:cs typeface="Arial"/>
              </a:rPr>
              <a:t>the</a:t>
            </a:r>
            <a:r>
              <a:rPr sz="1400" spc="9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001F44"/>
                </a:solidFill>
                <a:latin typeface="Arial"/>
                <a:cs typeface="Arial"/>
              </a:rPr>
              <a:t>WLTP</a:t>
            </a:r>
            <a:r>
              <a:rPr sz="1400" spc="6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44"/>
                </a:solidFill>
                <a:latin typeface="Arial"/>
                <a:cs typeface="Arial"/>
              </a:rPr>
              <a:t>(Worldwide </a:t>
            </a:r>
            <a:r>
              <a:rPr sz="1400" spc="50" dirty="0">
                <a:solidFill>
                  <a:srgbClr val="001F44"/>
                </a:solidFill>
                <a:latin typeface="Arial"/>
                <a:cs typeface="Arial"/>
              </a:rPr>
              <a:t>Harmonised</a:t>
            </a:r>
            <a:r>
              <a:rPr sz="1400" spc="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Light</a:t>
            </a:r>
            <a:r>
              <a:rPr sz="1400" spc="3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Vehicle</a:t>
            </a:r>
            <a:r>
              <a:rPr sz="1400" spc="3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1F44"/>
                </a:solidFill>
                <a:latin typeface="Arial"/>
                <a:cs typeface="Arial"/>
              </a:rPr>
              <a:t>Test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Procedure)</a:t>
            </a:r>
            <a:r>
              <a:rPr sz="1400" spc="1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001F44"/>
                </a:solidFill>
                <a:latin typeface="Arial"/>
                <a:cs typeface="Arial"/>
              </a:rPr>
              <a:t>combined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 cycle</a:t>
            </a:r>
            <a:r>
              <a:rPr sz="1400" spc="1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001F44"/>
                </a:solidFill>
                <a:latin typeface="Arial"/>
                <a:cs typeface="Arial"/>
              </a:rPr>
              <a:t>and </a:t>
            </a:r>
            <a:r>
              <a:rPr sz="1400" spc="-50" dirty="0">
                <a:solidFill>
                  <a:srgbClr val="001F44"/>
                </a:solidFill>
                <a:latin typeface="Arial"/>
                <a:cs typeface="Arial"/>
              </a:rPr>
              <a:t>a </a:t>
            </a:r>
            <a:r>
              <a:rPr sz="1400" spc="50" dirty="0">
                <a:solidFill>
                  <a:srgbClr val="001F44"/>
                </a:solidFill>
                <a:latin typeface="Arial"/>
                <a:cs typeface="Arial"/>
              </a:rPr>
              <a:t>configuration</a:t>
            </a:r>
            <a:r>
              <a:rPr sz="1400" spc="-4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001F44"/>
                </a:solidFill>
                <a:latin typeface="Arial"/>
                <a:cs typeface="Arial"/>
              </a:rPr>
              <a:t>with</a:t>
            </a:r>
            <a:r>
              <a:rPr sz="1400" spc="-1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44"/>
                </a:solidFill>
                <a:latin typeface="Arial"/>
                <a:cs typeface="Arial"/>
              </a:rPr>
              <a:t>2 </a:t>
            </a:r>
            <a:r>
              <a:rPr sz="1400" spc="70" dirty="0">
                <a:solidFill>
                  <a:srgbClr val="001F44"/>
                </a:solidFill>
                <a:latin typeface="Arial"/>
                <a:cs typeface="Arial"/>
              </a:rPr>
              <a:t>motors</a:t>
            </a:r>
            <a:r>
              <a:rPr sz="1400" spc="-1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001F44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1F44"/>
                </a:solidFill>
                <a:latin typeface="Arial"/>
                <a:cs typeface="Arial"/>
              </a:rPr>
              <a:t>an </a:t>
            </a:r>
            <a:r>
              <a:rPr sz="1400" spc="55" dirty="0">
                <a:solidFill>
                  <a:srgbClr val="001F44"/>
                </a:solidFill>
                <a:latin typeface="Arial"/>
                <a:cs typeface="Arial"/>
              </a:rPr>
              <a:t>optimized</a:t>
            </a:r>
            <a:r>
              <a:rPr sz="1400" spc="-2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001F44"/>
                </a:solidFill>
                <a:latin typeface="Arial"/>
                <a:cs typeface="Arial"/>
              </a:rPr>
              <a:t>controller.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21891" y="5448401"/>
            <a:ext cx="111379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i="1" dirty="0">
                <a:solidFill>
                  <a:srgbClr val="001F44"/>
                </a:solidFill>
                <a:latin typeface="Gill Sans MT"/>
                <a:cs typeface="Gill Sans MT"/>
              </a:rPr>
              <a:t>1.</a:t>
            </a:r>
            <a:r>
              <a:rPr sz="1250" i="1" spc="5" dirty="0">
                <a:solidFill>
                  <a:srgbClr val="001F44"/>
                </a:solidFill>
                <a:latin typeface="Gill Sans MT"/>
                <a:cs typeface="Gill Sans MT"/>
              </a:rPr>
              <a:t> </a:t>
            </a:r>
            <a:r>
              <a:rPr sz="1250" i="1" spc="85" dirty="0">
                <a:solidFill>
                  <a:srgbClr val="001F44"/>
                </a:solidFill>
                <a:latin typeface="Gill Sans MT"/>
                <a:cs typeface="Gill Sans MT"/>
              </a:rPr>
              <a:t>Purple</a:t>
            </a:r>
            <a:r>
              <a:rPr sz="1250" i="1" dirty="0">
                <a:solidFill>
                  <a:srgbClr val="001F44"/>
                </a:solidFill>
                <a:latin typeface="Gill Sans MT"/>
                <a:cs typeface="Gill Sans MT"/>
              </a:rPr>
              <a:t> </a:t>
            </a:r>
            <a:r>
              <a:rPr sz="1250" i="1" spc="80" dirty="0">
                <a:solidFill>
                  <a:srgbClr val="001F44"/>
                </a:solidFill>
                <a:latin typeface="Gill Sans MT"/>
                <a:cs typeface="Gill Sans MT"/>
              </a:rPr>
              <a:t>Sector</a:t>
            </a:r>
            <a:endParaRPr sz="12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3829" y="3390646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1848611"/>
            <a:ext cx="9333230" cy="2832100"/>
          </a:xfrm>
          <a:custGeom>
            <a:avLst/>
            <a:gdLst/>
            <a:ahLst/>
            <a:cxnLst/>
            <a:rect l="l" t="t" r="r" b="b"/>
            <a:pathLst>
              <a:path w="9333230" h="2832100">
                <a:moveTo>
                  <a:pt x="1924812" y="196342"/>
                </a:moveTo>
                <a:lnTo>
                  <a:pt x="1919617" y="151320"/>
                </a:lnTo>
                <a:lnTo>
                  <a:pt x="1904847" y="109994"/>
                </a:lnTo>
                <a:lnTo>
                  <a:pt x="1881682" y="73533"/>
                </a:lnTo>
                <a:lnTo>
                  <a:pt x="1851279" y="43129"/>
                </a:lnTo>
                <a:lnTo>
                  <a:pt x="1814817" y="19964"/>
                </a:lnTo>
                <a:lnTo>
                  <a:pt x="1773491" y="5194"/>
                </a:lnTo>
                <a:lnTo>
                  <a:pt x="1728470" y="0"/>
                </a:lnTo>
                <a:lnTo>
                  <a:pt x="604774" y="0"/>
                </a:lnTo>
                <a:lnTo>
                  <a:pt x="559739" y="5194"/>
                </a:lnTo>
                <a:lnTo>
                  <a:pt x="518414" y="19964"/>
                </a:lnTo>
                <a:lnTo>
                  <a:pt x="481952" y="43129"/>
                </a:lnTo>
                <a:lnTo>
                  <a:pt x="451548" y="73533"/>
                </a:lnTo>
                <a:lnTo>
                  <a:pt x="428383" y="109994"/>
                </a:lnTo>
                <a:lnTo>
                  <a:pt x="413613" y="151320"/>
                </a:lnTo>
                <a:lnTo>
                  <a:pt x="408432" y="196342"/>
                </a:lnTo>
                <a:lnTo>
                  <a:pt x="408432" y="981710"/>
                </a:lnTo>
                <a:lnTo>
                  <a:pt x="413613" y="1026744"/>
                </a:lnTo>
                <a:lnTo>
                  <a:pt x="428383" y="1068070"/>
                </a:lnTo>
                <a:lnTo>
                  <a:pt x="451548" y="1104531"/>
                </a:lnTo>
                <a:lnTo>
                  <a:pt x="481952" y="1134935"/>
                </a:lnTo>
                <a:lnTo>
                  <a:pt x="518414" y="1158100"/>
                </a:lnTo>
                <a:lnTo>
                  <a:pt x="559739" y="1172870"/>
                </a:lnTo>
                <a:lnTo>
                  <a:pt x="604774" y="1178052"/>
                </a:lnTo>
                <a:lnTo>
                  <a:pt x="1728470" y="1178052"/>
                </a:lnTo>
                <a:lnTo>
                  <a:pt x="1773491" y="1172870"/>
                </a:lnTo>
                <a:lnTo>
                  <a:pt x="1814817" y="1158100"/>
                </a:lnTo>
                <a:lnTo>
                  <a:pt x="1851279" y="1134935"/>
                </a:lnTo>
                <a:lnTo>
                  <a:pt x="1881682" y="1104531"/>
                </a:lnTo>
                <a:lnTo>
                  <a:pt x="1904847" y="1068070"/>
                </a:lnTo>
                <a:lnTo>
                  <a:pt x="1919617" y="1026744"/>
                </a:lnTo>
                <a:lnTo>
                  <a:pt x="1924812" y="981710"/>
                </a:lnTo>
                <a:lnTo>
                  <a:pt x="1924812" y="196342"/>
                </a:lnTo>
                <a:close/>
              </a:path>
              <a:path w="9333230" h="2832100">
                <a:moveTo>
                  <a:pt x="2276856" y="2138172"/>
                </a:moveTo>
                <a:lnTo>
                  <a:pt x="2269782" y="2094344"/>
                </a:lnTo>
                <a:lnTo>
                  <a:pt x="2250084" y="2056282"/>
                </a:lnTo>
                <a:lnTo>
                  <a:pt x="2220061" y="2026259"/>
                </a:lnTo>
                <a:lnTo>
                  <a:pt x="2181999" y="2006561"/>
                </a:lnTo>
                <a:lnTo>
                  <a:pt x="2138172" y="1999488"/>
                </a:lnTo>
                <a:lnTo>
                  <a:pt x="138684" y="1999488"/>
                </a:lnTo>
                <a:lnTo>
                  <a:pt x="94843" y="2006561"/>
                </a:lnTo>
                <a:lnTo>
                  <a:pt x="56781" y="2026259"/>
                </a:lnTo>
                <a:lnTo>
                  <a:pt x="26758" y="2056282"/>
                </a:lnTo>
                <a:lnTo>
                  <a:pt x="7061" y="2094344"/>
                </a:lnTo>
                <a:lnTo>
                  <a:pt x="0" y="2138172"/>
                </a:lnTo>
                <a:lnTo>
                  <a:pt x="0" y="2692908"/>
                </a:lnTo>
                <a:lnTo>
                  <a:pt x="7061" y="2736748"/>
                </a:lnTo>
                <a:lnTo>
                  <a:pt x="26758" y="2774810"/>
                </a:lnTo>
                <a:lnTo>
                  <a:pt x="56781" y="2804833"/>
                </a:lnTo>
                <a:lnTo>
                  <a:pt x="94843" y="2824530"/>
                </a:lnTo>
                <a:lnTo>
                  <a:pt x="138684" y="2831592"/>
                </a:lnTo>
                <a:lnTo>
                  <a:pt x="2138172" y="2831592"/>
                </a:lnTo>
                <a:lnTo>
                  <a:pt x="2181999" y="2824530"/>
                </a:lnTo>
                <a:lnTo>
                  <a:pt x="2220061" y="2804833"/>
                </a:lnTo>
                <a:lnTo>
                  <a:pt x="2250084" y="2774810"/>
                </a:lnTo>
                <a:lnTo>
                  <a:pt x="2269782" y="2736748"/>
                </a:lnTo>
                <a:lnTo>
                  <a:pt x="2276856" y="2692908"/>
                </a:lnTo>
                <a:lnTo>
                  <a:pt x="2276856" y="2138172"/>
                </a:lnTo>
                <a:close/>
              </a:path>
              <a:path w="9333230" h="2832100">
                <a:moveTo>
                  <a:pt x="5372100" y="196342"/>
                </a:moveTo>
                <a:lnTo>
                  <a:pt x="5366905" y="151320"/>
                </a:lnTo>
                <a:lnTo>
                  <a:pt x="5352135" y="109994"/>
                </a:lnTo>
                <a:lnTo>
                  <a:pt x="5328971" y="73533"/>
                </a:lnTo>
                <a:lnTo>
                  <a:pt x="5298567" y="43129"/>
                </a:lnTo>
                <a:lnTo>
                  <a:pt x="5262105" y="19964"/>
                </a:lnTo>
                <a:lnTo>
                  <a:pt x="5220779" y="5194"/>
                </a:lnTo>
                <a:lnTo>
                  <a:pt x="5175758" y="0"/>
                </a:lnTo>
                <a:lnTo>
                  <a:pt x="4053586" y="0"/>
                </a:lnTo>
                <a:lnTo>
                  <a:pt x="4008551" y="5194"/>
                </a:lnTo>
                <a:lnTo>
                  <a:pt x="3967226" y="19964"/>
                </a:lnTo>
                <a:lnTo>
                  <a:pt x="3930764" y="43129"/>
                </a:lnTo>
                <a:lnTo>
                  <a:pt x="3900360" y="73533"/>
                </a:lnTo>
                <a:lnTo>
                  <a:pt x="3877195" y="109994"/>
                </a:lnTo>
                <a:lnTo>
                  <a:pt x="3862425" y="151320"/>
                </a:lnTo>
                <a:lnTo>
                  <a:pt x="3857244" y="196342"/>
                </a:lnTo>
                <a:lnTo>
                  <a:pt x="3857244" y="981710"/>
                </a:lnTo>
                <a:lnTo>
                  <a:pt x="3862425" y="1026744"/>
                </a:lnTo>
                <a:lnTo>
                  <a:pt x="3877195" y="1068070"/>
                </a:lnTo>
                <a:lnTo>
                  <a:pt x="3900360" y="1104531"/>
                </a:lnTo>
                <a:lnTo>
                  <a:pt x="3930764" y="1134935"/>
                </a:lnTo>
                <a:lnTo>
                  <a:pt x="3967226" y="1158100"/>
                </a:lnTo>
                <a:lnTo>
                  <a:pt x="4008551" y="1172870"/>
                </a:lnTo>
                <a:lnTo>
                  <a:pt x="4053586" y="1178052"/>
                </a:lnTo>
                <a:lnTo>
                  <a:pt x="5175758" y="1178052"/>
                </a:lnTo>
                <a:lnTo>
                  <a:pt x="5220779" y="1172870"/>
                </a:lnTo>
                <a:lnTo>
                  <a:pt x="5262105" y="1158100"/>
                </a:lnTo>
                <a:lnTo>
                  <a:pt x="5298567" y="1134935"/>
                </a:lnTo>
                <a:lnTo>
                  <a:pt x="5328971" y="1104531"/>
                </a:lnTo>
                <a:lnTo>
                  <a:pt x="5352135" y="1068070"/>
                </a:lnTo>
                <a:lnTo>
                  <a:pt x="5366905" y="1026744"/>
                </a:lnTo>
                <a:lnTo>
                  <a:pt x="5372100" y="981710"/>
                </a:lnTo>
                <a:lnTo>
                  <a:pt x="5372100" y="196342"/>
                </a:lnTo>
                <a:close/>
              </a:path>
              <a:path w="9333230" h="2832100">
                <a:moveTo>
                  <a:pt x="5719572" y="2138172"/>
                </a:moveTo>
                <a:lnTo>
                  <a:pt x="5712498" y="2094344"/>
                </a:lnTo>
                <a:lnTo>
                  <a:pt x="5692800" y="2056282"/>
                </a:lnTo>
                <a:lnTo>
                  <a:pt x="5662777" y="2026259"/>
                </a:lnTo>
                <a:lnTo>
                  <a:pt x="5624715" y="2006561"/>
                </a:lnTo>
                <a:lnTo>
                  <a:pt x="5580888" y="1999488"/>
                </a:lnTo>
                <a:lnTo>
                  <a:pt x="3581400" y="1999488"/>
                </a:lnTo>
                <a:lnTo>
                  <a:pt x="3537559" y="2006561"/>
                </a:lnTo>
                <a:lnTo>
                  <a:pt x="3499497" y="2026259"/>
                </a:lnTo>
                <a:lnTo>
                  <a:pt x="3469475" y="2056282"/>
                </a:lnTo>
                <a:lnTo>
                  <a:pt x="3449777" y="2094344"/>
                </a:lnTo>
                <a:lnTo>
                  <a:pt x="3442716" y="2138172"/>
                </a:lnTo>
                <a:lnTo>
                  <a:pt x="3442716" y="2692908"/>
                </a:lnTo>
                <a:lnTo>
                  <a:pt x="3449777" y="2736748"/>
                </a:lnTo>
                <a:lnTo>
                  <a:pt x="3469475" y="2774810"/>
                </a:lnTo>
                <a:lnTo>
                  <a:pt x="3499497" y="2804833"/>
                </a:lnTo>
                <a:lnTo>
                  <a:pt x="3537559" y="2824530"/>
                </a:lnTo>
                <a:lnTo>
                  <a:pt x="3581400" y="2831592"/>
                </a:lnTo>
                <a:lnTo>
                  <a:pt x="5580888" y="2831592"/>
                </a:lnTo>
                <a:lnTo>
                  <a:pt x="5624715" y="2824530"/>
                </a:lnTo>
                <a:lnTo>
                  <a:pt x="5662777" y="2804833"/>
                </a:lnTo>
                <a:lnTo>
                  <a:pt x="5692800" y="2774810"/>
                </a:lnTo>
                <a:lnTo>
                  <a:pt x="5712498" y="2736748"/>
                </a:lnTo>
                <a:lnTo>
                  <a:pt x="5719572" y="2692908"/>
                </a:lnTo>
                <a:lnTo>
                  <a:pt x="5719572" y="2138172"/>
                </a:lnTo>
                <a:close/>
              </a:path>
              <a:path w="9333230" h="2832100">
                <a:moveTo>
                  <a:pt x="8904732" y="196342"/>
                </a:moveTo>
                <a:lnTo>
                  <a:pt x="8899538" y="151320"/>
                </a:lnTo>
                <a:lnTo>
                  <a:pt x="8884768" y="109994"/>
                </a:lnTo>
                <a:lnTo>
                  <a:pt x="8861603" y="73533"/>
                </a:lnTo>
                <a:lnTo>
                  <a:pt x="8831199" y="43129"/>
                </a:lnTo>
                <a:lnTo>
                  <a:pt x="8794737" y="19964"/>
                </a:lnTo>
                <a:lnTo>
                  <a:pt x="8753411" y="5194"/>
                </a:lnTo>
                <a:lnTo>
                  <a:pt x="8708390" y="0"/>
                </a:lnTo>
                <a:lnTo>
                  <a:pt x="7584694" y="0"/>
                </a:lnTo>
                <a:lnTo>
                  <a:pt x="7539660" y="5194"/>
                </a:lnTo>
                <a:lnTo>
                  <a:pt x="7498334" y="19964"/>
                </a:lnTo>
                <a:lnTo>
                  <a:pt x="7461872" y="43129"/>
                </a:lnTo>
                <a:lnTo>
                  <a:pt x="7431468" y="73533"/>
                </a:lnTo>
                <a:lnTo>
                  <a:pt x="7408304" y="109994"/>
                </a:lnTo>
                <a:lnTo>
                  <a:pt x="7393533" y="151320"/>
                </a:lnTo>
                <a:lnTo>
                  <a:pt x="7388352" y="196342"/>
                </a:lnTo>
                <a:lnTo>
                  <a:pt x="7388352" y="981710"/>
                </a:lnTo>
                <a:lnTo>
                  <a:pt x="7393533" y="1026744"/>
                </a:lnTo>
                <a:lnTo>
                  <a:pt x="7408304" y="1068070"/>
                </a:lnTo>
                <a:lnTo>
                  <a:pt x="7431468" y="1104531"/>
                </a:lnTo>
                <a:lnTo>
                  <a:pt x="7461872" y="1134935"/>
                </a:lnTo>
                <a:lnTo>
                  <a:pt x="7498334" y="1158100"/>
                </a:lnTo>
                <a:lnTo>
                  <a:pt x="7539660" y="1172870"/>
                </a:lnTo>
                <a:lnTo>
                  <a:pt x="7584694" y="1178052"/>
                </a:lnTo>
                <a:lnTo>
                  <a:pt x="8708390" y="1178052"/>
                </a:lnTo>
                <a:lnTo>
                  <a:pt x="8753411" y="1172870"/>
                </a:lnTo>
                <a:lnTo>
                  <a:pt x="8794737" y="1158100"/>
                </a:lnTo>
                <a:lnTo>
                  <a:pt x="8831199" y="1134935"/>
                </a:lnTo>
                <a:lnTo>
                  <a:pt x="8861603" y="1104531"/>
                </a:lnTo>
                <a:lnTo>
                  <a:pt x="8884768" y="1068070"/>
                </a:lnTo>
                <a:lnTo>
                  <a:pt x="8899538" y="1026744"/>
                </a:lnTo>
                <a:lnTo>
                  <a:pt x="8904732" y="981710"/>
                </a:lnTo>
                <a:lnTo>
                  <a:pt x="8904732" y="196342"/>
                </a:lnTo>
                <a:close/>
              </a:path>
              <a:path w="9333230" h="2832100">
                <a:moveTo>
                  <a:pt x="9332976" y="2138172"/>
                </a:moveTo>
                <a:lnTo>
                  <a:pt x="9325902" y="2094344"/>
                </a:lnTo>
                <a:lnTo>
                  <a:pt x="9306204" y="2056282"/>
                </a:lnTo>
                <a:lnTo>
                  <a:pt x="9276182" y="2026259"/>
                </a:lnTo>
                <a:lnTo>
                  <a:pt x="9238120" y="2006561"/>
                </a:lnTo>
                <a:lnTo>
                  <a:pt x="9194292" y="1999488"/>
                </a:lnTo>
                <a:lnTo>
                  <a:pt x="7194804" y="1999488"/>
                </a:lnTo>
                <a:lnTo>
                  <a:pt x="7150963" y="2006561"/>
                </a:lnTo>
                <a:lnTo>
                  <a:pt x="7112902" y="2026259"/>
                </a:lnTo>
                <a:lnTo>
                  <a:pt x="7082879" y="2056282"/>
                </a:lnTo>
                <a:lnTo>
                  <a:pt x="7063181" y="2094344"/>
                </a:lnTo>
                <a:lnTo>
                  <a:pt x="7056120" y="2138172"/>
                </a:lnTo>
                <a:lnTo>
                  <a:pt x="7056120" y="2692908"/>
                </a:lnTo>
                <a:lnTo>
                  <a:pt x="7063181" y="2736748"/>
                </a:lnTo>
                <a:lnTo>
                  <a:pt x="7082879" y="2774810"/>
                </a:lnTo>
                <a:lnTo>
                  <a:pt x="7112902" y="2804833"/>
                </a:lnTo>
                <a:lnTo>
                  <a:pt x="7150963" y="2824530"/>
                </a:lnTo>
                <a:lnTo>
                  <a:pt x="7194804" y="2831592"/>
                </a:lnTo>
                <a:lnTo>
                  <a:pt x="9194292" y="2831592"/>
                </a:lnTo>
                <a:lnTo>
                  <a:pt x="9238120" y="2824530"/>
                </a:lnTo>
                <a:lnTo>
                  <a:pt x="9276182" y="2804833"/>
                </a:lnTo>
                <a:lnTo>
                  <a:pt x="9306204" y="2774810"/>
                </a:lnTo>
                <a:lnTo>
                  <a:pt x="9325902" y="2736748"/>
                </a:lnTo>
                <a:lnTo>
                  <a:pt x="9332976" y="2692908"/>
                </a:lnTo>
                <a:lnTo>
                  <a:pt x="9332976" y="2138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7385" y="554863"/>
            <a:ext cx="423735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270" dirty="0"/>
              <a:t>Commercial</a:t>
            </a:r>
            <a:r>
              <a:rPr sz="2900" spc="20" dirty="0"/>
              <a:t> </a:t>
            </a:r>
            <a:r>
              <a:rPr sz="2900" spc="229" dirty="0"/>
              <a:t>assessment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1672844" y="3102101"/>
            <a:ext cx="2047239" cy="5080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211454">
              <a:lnSpc>
                <a:spcPts val="1880"/>
              </a:lnSpc>
              <a:spcBef>
                <a:spcPts val="190"/>
              </a:spcBef>
            </a:pPr>
            <a:r>
              <a:rPr sz="1600" b="1" spc="165" dirty="0">
                <a:solidFill>
                  <a:srgbClr val="001F44"/>
                </a:solidFill>
                <a:latin typeface="Arial Narrow"/>
                <a:cs typeface="Arial Narrow"/>
              </a:rPr>
              <a:t>Improve</a:t>
            </a:r>
            <a:r>
              <a:rPr sz="1600" b="1" spc="2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55" dirty="0">
                <a:solidFill>
                  <a:srgbClr val="001F44"/>
                </a:solidFill>
                <a:latin typeface="Arial Narrow"/>
                <a:cs typeface="Arial Narrow"/>
              </a:rPr>
              <a:t>range</a:t>
            </a:r>
            <a:r>
              <a:rPr sz="1600" b="1" spc="5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20" dirty="0">
                <a:solidFill>
                  <a:srgbClr val="001F44"/>
                </a:solidFill>
                <a:latin typeface="Arial Narrow"/>
                <a:cs typeface="Arial Narrow"/>
              </a:rPr>
              <a:t>&amp; </a:t>
            </a:r>
            <a:r>
              <a:rPr sz="1600" b="1" spc="145" dirty="0">
                <a:solidFill>
                  <a:srgbClr val="001F44"/>
                </a:solidFill>
                <a:latin typeface="Arial Narrow"/>
                <a:cs typeface="Arial Narrow"/>
              </a:rPr>
              <a:t>maximise</a:t>
            </a:r>
            <a:r>
              <a:rPr sz="16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70" dirty="0">
                <a:solidFill>
                  <a:srgbClr val="001F44"/>
                </a:solidFill>
                <a:latin typeface="Arial Narrow"/>
                <a:cs typeface="Arial Narrow"/>
              </a:rPr>
              <a:t>retail</a:t>
            </a:r>
            <a:r>
              <a:rPr sz="1600" b="1" spc="4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20" dirty="0">
                <a:solidFill>
                  <a:srgbClr val="001F44"/>
                </a:solidFill>
                <a:latin typeface="Arial Narrow"/>
                <a:cs typeface="Arial Narrow"/>
              </a:rPr>
              <a:t>price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2195" y="4857115"/>
            <a:ext cx="1746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Increase</a:t>
            </a:r>
            <a:r>
              <a:rPr sz="1000" spc="50" dirty="0">
                <a:solidFill>
                  <a:srgbClr val="001F44"/>
                </a:solidFill>
                <a:latin typeface="Arial"/>
                <a:cs typeface="Arial"/>
              </a:rPr>
              <a:t> profit</a:t>
            </a:r>
            <a:r>
              <a:rPr sz="1000" spc="5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per</a:t>
            </a:r>
            <a:r>
              <a:rPr sz="1000" spc="7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vehicle</a:t>
            </a:r>
            <a:r>
              <a:rPr sz="1000" spc="3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001F44"/>
                </a:solidFill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$1.7k</a:t>
            </a:r>
            <a:r>
              <a:rPr sz="1000" spc="114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(increase</a:t>
            </a:r>
            <a:r>
              <a:rPr sz="1000" spc="7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retail</a:t>
            </a:r>
            <a:r>
              <a:rPr sz="10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price</a:t>
            </a:r>
            <a:r>
              <a:rPr sz="10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001F44"/>
                </a:solidFill>
                <a:latin typeface="Arial"/>
                <a:cs typeface="Arial"/>
              </a:rPr>
              <a:t>by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100%</a:t>
            </a:r>
            <a:r>
              <a:rPr sz="10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001F44"/>
                </a:solidFill>
                <a:latin typeface="Arial"/>
                <a:cs typeface="Arial"/>
              </a:rPr>
              <a:t>of</a:t>
            </a:r>
            <a:r>
              <a:rPr sz="1000" spc="4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perceived</a:t>
            </a:r>
            <a:r>
              <a:rPr sz="1000" spc="3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value</a:t>
            </a:r>
            <a:r>
              <a:rPr sz="1000" spc="5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001F44"/>
                </a:solidFill>
                <a:latin typeface="Arial"/>
                <a:cs typeface="Arial"/>
              </a:rPr>
              <a:t>of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range</a:t>
            </a:r>
            <a:r>
              <a:rPr sz="1000" spc="10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1F44"/>
                </a:solidFill>
                <a:latin typeface="Arial"/>
                <a:cs typeface="Arial"/>
              </a:rPr>
              <a:t>extension)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9423" y="3102101"/>
            <a:ext cx="2703195" cy="5035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7350" marR="5080" indent="-375285">
              <a:lnSpc>
                <a:spcPts val="1850"/>
              </a:lnSpc>
              <a:spcBef>
                <a:spcPts val="215"/>
              </a:spcBef>
            </a:pPr>
            <a:r>
              <a:rPr sz="1600" b="1" spc="165" dirty="0">
                <a:solidFill>
                  <a:srgbClr val="001F44"/>
                </a:solidFill>
                <a:latin typeface="Arial Narrow"/>
                <a:cs typeface="Arial Narrow"/>
              </a:rPr>
              <a:t>Improve</a:t>
            </a:r>
            <a:r>
              <a:rPr sz="1600" b="1" spc="2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55" dirty="0">
                <a:solidFill>
                  <a:srgbClr val="001F44"/>
                </a:solidFill>
                <a:latin typeface="Arial Narrow"/>
                <a:cs typeface="Arial Narrow"/>
              </a:rPr>
              <a:t>range</a:t>
            </a:r>
            <a:r>
              <a:rPr sz="1600" b="1" spc="5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50" dirty="0">
                <a:solidFill>
                  <a:srgbClr val="001F44"/>
                </a:solidFill>
                <a:latin typeface="Arial Narrow"/>
                <a:cs typeface="Arial Narrow"/>
              </a:rPr>
              <a:t>and</a:t>
            </a:r>
            <a:r>
              <a:rPr sz="1600" b="1" spc="3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45" dirty="0">
                <a:solidFill>
                  <a:srgbClr val="001F44"/>
                </a:solidFill>
                <a:latin typeface="Arial Narrow"/>
                <a:cs typeface="Arial Narrow"/>
              </a:rPr>
              <a:t>partially </a:t>
            </a:r>
            <a:r>
              <a:rPr sz="1600" b="1" spc="130" dirty="0">
                <a:solidFill>
                  <a:srgbClr val="001F44"/>
                </a:solidFill>
                <a:latin typeface="Arial Narrow"/>
                <a:cs typeface="Arial Narrow"/>
              </a:rPr>
              <a:t>increase</a:t>
            </a:r>
            <a:r>
              <a:rPr sz="1600" b="1" spc="5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70" dirty="0">
                <a:solidFill>
                  <a:srgbClr val="001F44"/>
                </a:solidFill>
                <a:latin typeface="Arial Narrow"/>
                <a:cs typeface="Arial Narrow"/>
              </a:rPr>
              <a:t>retail</a:t>
            </a:r>
            <a:r>
              <a:rPr sz="16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20" dirty="0">
                <a:solidFill>
                  <a:srgbClr val="001F44"/>
                </a:solidFill>
                <a:latin typeface="Arial Narrow"/>
                <a:cs typeface="Arial Narrow"/>
              </a:rPr>
              <a:t>price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37601" y="3106927"/>
            <a:ext cx="3035300" cy="5080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215900">
              <a:lnSpc>
                <a:spcPts val="1880"/>
              </a:lnSpc>
              <a:spcBef>
                <a:spcPts val="190"/>
              </a:spcBef>
            </a:pPr>
            <a:r>
              <a:rPr sz="1600" b="1" spc="165" dirty="0">
                <a:solidFill>
                  <a:srgbClr val="001F44"/>
                </a:solidFill>
                <a:latin typeface="Arial Narrow"/>
                <a:cs typeface="Arial Narrow"/>
              </a:rPr>
              <a:t>Maintain</a:t>
            </a:r>
            <a:r>
              <a:rPr sz="1600" b="1" spc="6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55" dirty="0">
                <a:solidFill>
                  <a:srgbClr val="001F44"/>
                </a:solidFill>
                <a:latin typeface="Arial Narrow"/>
                <a:cs typeface="Arial Narrow"/>
              </a:rPr>
              <a:t>range</a:t>
            </a:r>
            <a:r>
              <a:rPr sz="1600" b="1" spc="4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50" dirty="0">
                <a:solidFill>
                  <a:srgbClr val="001F44"/>
                </a:solidFill>
                <a:latin typeface="Arial Narrow"/>
                <a:cs typeface="Arial Narrow"/>
              </a:rPr>
              <a:t>and</a:t>
            </a:r>
            <a:r>
              <a:rPr sz="1600" b="1" spc="2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40" dirty="0">
                <a:solidFill>
                  <a:srgbClr val="001F44"/>
                </a:solidFill>
                <a:latin typeface="Arial Narrow"/>
                <a:cs typeface="Arial Narrow"/>
              </a:rPr>
              <a:t>reduce </a:t>
            </a:r>
            <a:r>
              <a:rPr sz="1600" b="1" spc="190" dirty="0">
                <a:solidFill>
                  <a:srgbClr val="001F44"/>
                </a:solidFill>
                <a:latin typeface="Arial Narrow"/>
                <a:cs typeface="Arial Narrow"/>
              </a:rPr>
              <a:t>battery</a:t>
            </a:r>
            <a:r>
              <a:rPr sz="1600" b="1" spc="5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14" dirty="0">
                <a:solidFill>
                  <a:srgbClr val="001F44"/>
                </a:solidFill>
                <a:latin typeface="Arial Narrow"/>
                <a:cs typeface="Arial Narrow"/>
              </a:rPr>
              <a:t>size</a:t>
            </a:r>
            <a:r>
              <a:rPr sz="1600" b="1" spc="6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45" dirty="0">
                <a:solidFill>
                  <a:srgbClr val="001F44"/>
                </a:solidFill>
                <a:latin typeface="Arial Narrow"/>
                <a:cs typeface="Arial Narrow"/>
              </a:rPr>
              <a:t>(reduce</a:t>
            </a:r>
            <a:r>
              <a:rPr sz="1600" b="1" spc="65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225" dirty="0">
                <a:solidFill>
                  <a:srgbClr val="001F44"/>
                </a:solidFill>
                <a:latin typeface="Arial Narrow"/>
                <a:cs typeface="Arial Narrow"/>
              </a:rPr>
              <a:t>BOM</a:t>
            </a:r>
            <a:r>
              <a:rPr sz="1600" b="1" spc="5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1600" b="1" spc="114" dirty="0">
                <a:solidFill>
                  <a:srgbClr val="001F44"/>
                </a:solidFill>
                <a:latin typeface="Arial Narrow"/>
                <a:cs typeface="Arial Narrow"/>
              </a:rPr>
              <a:t>cost)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4666" y="1112011"/>
            <a:ext cx="9878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Using</a:t>
            </a:r>
            <a:r>
              <a:rPr sz="1200" spc="9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01F44"/>
                </a:solidFill>
                <a:latin typeface="Arial"/>
                <a:cs typeface="Arial"/>
              </a:rPr>
              <a:t>the</a:t>
            </a:r>
            <a:r>
              <a:rPr sz="1200" spc="9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technical</a:t>
            </a:r>
            <a:r>
              <a:rPr sz="12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toolset</a:t>
            </a:r>
            <a:r>
              <a:rPr sz="1200" spc="10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and</a:t>
            </a:r>
            <a:r>
              <a:rPr sz="12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findings,</a:t>
            </a:r>
            <a:r>
              <a:rPr sz="1200" spc="114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01F44"/>
                </a:solidFill>
                <a:latin typeface="Arial"/>
                <a:cs typeface="Arial"/>
              </a:rPr>
              <a:t>three</a:t>
            </a:r>
            <a:r>
              <a:rPr sz="1200" spc="9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business</a:t>
            </a:r>
            <a:r>
              <a:rPr sz="1200" spc="12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F44"/>
                </a:solidFill>
                <a:latin typeface="Arial"/>
                <a:cs typeface="Arial"/>
              </a:rPr>
              <a:t>cases</a:t>
            </a:r>
            <a:r>
              <a:rPr sz="1200" spc="7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were</a:t>
            </a:r>
            <a:r>
              <a:rPr sz="1200" spc="7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assessed</a:t>
            </a:r>
            <a:r>
              <a:rPr sz="1200" spc="7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01F44"/>
                </a:solidFill>
                <a:latin typeface="Arial"/>
                <a:cs typeface="Arial"/>
              </a:rPr>
              <a:t>in</a:t>
            </a:r>
            <a:r>
              <a:rPr sz="12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application</a:t>
            </a:r>
            <a:r>
              <a:rPr sz="1200" spc="7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001F44"/>
                </a:solidFill>
                <a:latin typeface="Arial"/>
                <a:cs typeface="Arial"/>
              </a:rPr>
              <a:t>of</a:t>
            </a:r>
            <a:r>
              <a:rPr sz="1200" spc="9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01F44"/>
                </a:solidFill>
                <a:latin typeface="Arial"/>
                <a:cs typeface="Arial"/>
              </a:rPr>
              <a:t>the</a:t>
            </a:r>
            <a:r>
              <a:rPr sz="1200" spc="9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001F44"/>
                </a:solidFill>
                <a:latin typeface="Arial"/>
                <a:cs typeface="Arial"/>
              </a:rPr>
              <a:t>patented</a:t>
            </a:r>
            <a:r>
              <a:rPr sz="1200" spc="10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technology</a:t>
            </a:r>
            <a:r>
              <a:rPr sz="1200" spc="12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70" dirty="0">
                <a:solidFill>
                  <a:srgbClr val="001F44"/>
                </a:solidFill>
                <a:latin typeface="Arial"/>
                <a:cs typeface="Arial"/>
              </a:rPr>
              <a:t>to</a:t>
            </a:r>
            <a:r>
              <a:rPr sz="12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001F44"/>
                </a:solidFill>
                <a:latin typeface="Arial"/>
                <a:cs typeface="Arial"/>
              </a:rPr>
              <a:t>the</a:t>
            </a:r>
            <a:r>
              <a:rPr sz="1200" spc="15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F44"/>
                </a:solidFill>
                <a:latin typeface="Arial"/>
                <a:cs typeface="Arial"/>
              </a:rPr>
              <a:t>Tesla</a:t>
            </a:r>
            <a:r>
              <a:rPr sz="12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44"/>
                </a:solidFill>
                <a:latin typeface="Arial"/>
                <a:cs typeface="Arial"/>
              </a:rPr>
              <a:t>Model</a:t>
            </a:r>
            <a:r>
              <a:rPr sz="1200" spc="9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001F44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5704" y="4099305"/>
            <a:ext cx="20034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225" dirty="0">
                <a:solidFill>
                  <a:srgbClr val="001F44"/>
                </a:solidFill>
                <a:latin typeface="Arial Narrow"/>
                <a:cs typeface="Arial Narrow"/>
              </a:rPr>
              <a:t>$393m</a:t>
            </a:r>
            <a:r>
              <a:rPr sz="21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2100" b="1" spc="170" dirty="0">
                <a:solidFill>
                  <a:srgbClr val="001F44"/>
                </a:solidFill>
                <a:latin typeface="Arial Narrow"/>
                <a:cs typeface="Arial Narrow"/>
              </a:rPr>
              <a:t>annually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95113" y="4099305"/>
            <a:ext cx="20034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225" dirty="0">
                <a:solidFill>
                  <a:srgbClr val="001F44"/>
                </a:solidFill>
                <a:latin typeface="Arial Narrow"/>
                <a:cs typeface="Arial Narrow"/>
              </a:rPr>
              <a:t>$193m</a:t>
            </a:r>
            <a:r>
              <a:rPr sz="21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2100" b="1" spc="170" dirty="0">
                <a:solidFill>
                  <a:srgbClr val="001F44"/>
                </a:solidFill>
                <a:latin typeface="Arial Narrow"/>
                <a:cs typeface="Arial Narrow"/>
              </a:rPr>
              <a:t>annually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53602" y="4037457"/>
            <a:ext cx="20034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225" dirty="0">
                <a:solidFill>
                  <a:srgbClr val="001F44"/>
                </a:solidFill>
                <a:latin typeface="Arial Narrow"/>
                <a:cs typeface="Arial Narrow"/>
              </a:rPr>
              <a:t>$105m</a:t>
            </a:r>
            <a:r>
              <a:rPr sz="2100" b="1" spc="30" dirty="0">
                <a:solidFill>
                  <a:srgbClr val="001F44"/>
                </a:solidFill>
                <a:latin typeface="Arial Narrow"/>
                <a:cs typeface="Arial Narrow"/>
              </a:rPr>
              <a:t> </a:t>
            </a:r>
            <a:r>
              <a:rPr sz="2100" b="1" spc="170" dirty="0">
                <a:solidFill>
                  <a:srgbClr val="001F44"/>
                </a:solidFill>
                <a:latin typeface="Arial Narrow"/>
                <a:cs typeface="Arial Narrow"/>
              </a:rPr>
              <a:t>annually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9216" y="5969914"/>
            <a:ext cx="107264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Note</a:t>
            </a:r>
            <a:r>
              <a:rPr sz="1000" i="1" spc="13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–</a:t>
            </a:r>
            <a:r>
              <a:rPr sz="1000" i="1" spc="11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Market</a:t>
            </a:r>
            <a:r>
              <a:rPr sz="1000" i="1" spc="15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perceived</a:t>
            </a:r>
            <a:r>
              <a:rPr sz="1000" i="1" spc="13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value</a:t>
            </a:r>
            <a:r>
              <a:rPr sz="1000" i="1" spc="13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of</a:t>
            </a:r>
            <a:r>
              <a:rPr sz="1000" i="1" spc="12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range</a:t>
            </a:r>
            <a:r>
              <a:rPr sz="1000" i="1" spc="114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extension</a:t>
            </a:r>
            <a:r>
              <a:rPr sz="1000" i="1" spc="9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$54.25/km</a:t>
            </a:r>
            <a:r>
              <a:rPr sz="1000" i="1" spc="12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results</a:t>
            </a:r>
            <a:r>
              <a:rPr sz="1000" i="1" spc="12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in</a:t>
            </a:r>
            <a:r>
              <a:rPr sz="1000" i="1" spc="11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an</a:t>
            </a:r>
            <a:r>
              <a:rPr sz="1000" i="1" spc="13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increased</a:t>
            </a:r>
            <a:r>
              <a:rPr sz="1000" i="1" spc="114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list</a:t>
            </a:r>
            <a:r>
              <a:rPr sz="1000" i="1" spc="114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price</a:t>
            </a:r>
            <a:r>
              <a:rPr sz="1000" i="1" spc="13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of</a:t>
            </a:r>
            <a:r>
              <a:rPr sz="1000" i="1" spc="12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$1.7k</a:t>
            </a:r>
            <a:r>
              <a:rPr sz="1000" i="1" spc="12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per</a:t>
            </a:r>
            <a:r>
              <a:rPr sz="1000" i="1" spc="12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vehicle.</a:t>
            </a:r>
            <a:r>
              <a:rPr sz="1000" i="1" spc="47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All</a:t>
            </a:r>
            <a:r>
              <a:rPr sz="1000" i="1" spc="10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three</a:t>
            </a:r>
            <a:r>
              <a:rPr sz="1000" i="1" spc="13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cases</a:t>
            </a:r>
            <a:r>
              <a:rPr sz="1000" i="1" spc="12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assume</a:t>
            </a:r>
            <a:r>
              <a:rPr sz="1000" i="1" spc="114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patent</a:t>
            </a:r>
            <a:r>
              <a:rPr sz="1000" i="1" spc="114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technology</a:t>
            </a:r>
            <a:r>
              <a:rPr sz="1000" i="1" spc="12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only</a:t>
            </a:r>
            <a:r>
              <a:rPr sz="1000" i="1" spc="12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applied</a:t>
            </a:r>
            <a:r>
              <a:rPr sz="1000" i="1" spc="114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to</a:t>
            </a:r>
            <a:r>
              <a:rPr sz="1000" i="1" spc="12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19%</a:t>
            </a:r>
            <a:r>
              <a:rPr sz="1000" i="1" spc="13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of</a:t>
            </a:r>
            <a:r>
              <a:rPr sz="1000" i="1" spc="114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10" dirty="0">
                <a:solidFill>
                  <a:srgbClr val="001F44"/>
                </a:solidFill>
                <a:latin typeface="Calibri"/>
                <a:cs typeface="Calibri"/>
              </a:rPr>
              <a:t>Tesla</a:t>
            </a:r>
            <a:r>
              <a:rPr sz="1000" i="1" spc="12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001F44"/>
                </a:solidFill>
                <a:latin typeface="Calibri"/>
                <a:cs typeface="Calibri"/>
              </a:rPr>
              <a:t>vehicles</a:t>
            </a:r>
            <a:endParaRPr sz="1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(%</a:t>
            </a:r>
            <a:r>
              <a:rPr sz="1000" i="1" spc="6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of</a:t>
            </a:r>
            <a:r>
              <a:rPr sz="1000" i="1" spc="7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Tesla’s</a:t>
            </a:r>
            <a:r>
              <a:rPr sz="1000" i="1" spc="8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sold</a:t>
            </a:r>
            <a:r>
              <a:rPr sz="1000" i="1" spc="4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as</a:t>
            </a:r>
            <a:r>
              <a:rPr sz="1000" i="1" spc="8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standard</a:t>
            </a:r>
            <a:r>
              <a:rPr sz="1000" i="1" spc="6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range</a:t>
            </a:r>
            <a:r>
              <a:rPr sz="1000" i="1" spc="6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variants</a:t>
            </a:r>
            <a:r>
              <a:rPr sz="1000" i="1" spc="8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in</a:t>
            </a:r>
            <a:r>
              <a:rPr sz="1000" i="1" spc="7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the</a:t>
            </a:r>
            <a:r>
              <a:rPr sz="1000" i="1" spc="6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USA).</a:t>
            </a:r>
            <a:r>
              <a:rPr sz="1000" i="1" spc="36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Cost</a:t>
            </a:r>
            <a:r>
              <a:rPr sz="1000" i="1" spc="7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of</a:t>
            </a:r>
            <a:r>
              <a:rPr sz="1000" i="1" spc="6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patent</a:t>
            </a:r>
            <a:r>
              <a:rPr sz="1000" i="1" spc="7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license</a:t>
            </a:r>
            <a:r>
              <a:rPr sz="1000" i="1" spc="4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+</a:t>
            </a:r>
            <a:r>
              <a:rPr sz="1000" i="1" spc="7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any</a:t>
            </a:r>
            <a:r>
              <a:rPr sz="1000" i="1" spc="75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55" dirty="0">
                <a:solidFill>
                  <a:srgbClr val="001F44"/>
                </a:solidFill>
                <a:latin typeface="Calibri"/>
                <a:cs typeface="Calibri"/>
              </a:rPr>
              <a:t>non-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recurring</a:t>
            </a:r>
            <a:r>
              <a:rPr sz="1000" i="1" spc="8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engineering</a:t>
            </a:r>
            <a:r>
              <a:rPr sz="1000" i="1" spc="5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costs</a:t>
            </a:r>
            <a:r>
              <a:rPr sz="1000" i="1" spc="7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to</a:t>
            </a:r>
            <a:r>
              <a:rPr sz="1000" i="1" spc="8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implement</a:t>
            </a:r>
            <a:r>
              <a:rPr sz="1000" i="1" spc="9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20" dirty="0">
                <a:solidFill>
                  <a:srgbClr val="001F44"/>
                </a:solidFill>
                <a:latin typeface="Calibri"/>
                <a:cs typeface="Calibri"/>
              </a:rPr>
              <a:t>not</a:t>
            </a:r>
            <a:r>
              <a:rPr sz="1000" i="1" spc="60" dirty="0">
                <a:solidFill>
                  <a:srgbClr val="001F44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001F44"/>
                </a:solidFill>
                <a:latin typeface="Calibri"/>
                <a:cs typeface="Calibri"/>
              </a:rPr>
              <a:t>considered.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8026" y="4857115"/>
            <a:ext cx="1830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Increase</a:t>
            </a:r>
            <a:r>
              <a:rPr sz="1000" spc="1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001F44"/>
                </a:solidFill>
                <a:latin typeface="Arial"/>
                <a:cs typeface="Arial"/>
              </a:rPr>
              <a:t>profit</a:t>
            </a:r>
            <a:r>
              <a:rPr sz="1000" spc="2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$850</a:t>
            </a:r>
            <a:r>
              <a:rPr sz="1000" spc="7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001F44"/>
                </a:solidFill>
                <a:latin typeface="Arial"/>
                <a:cs typeface="Arial"/>
              </a:rPr>
              <a:t>per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(increase</a:t>
            </a:r>
            <a:r>
              <a:rPr sz="1000" spc="4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retail</a:t>
            </a:r>
            <a:r>
              <a:rPr sz="1000" spc="5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price</a:t>
            </a:r>
            <a:r>
              <a:rPr sz="1000" spc="4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by</a:t>
            </a:r>
            <a:r>
              <a:rPr sz="1000" spc="5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50%</a:t>
            </a:r>
            <a:r>
              <a:rPr sz="10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001F44"/>
                </a:solidFill>
                <a:latin typeface="Arial"/>
                <a:cs typeface="Arial"/>
              </a:rPr>
              <a:t>of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perceived</a:t>
            </a:r>
            <a:r>
              <a:rPr sz="1000" spc="7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value</a:t>
            </a:r>
            <a:r>
              <a:rPr sz="1000" spc="7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001F44"/>
                </a:solidFill>
                <a:latin typeface="Arial"/>
                <a:cs typeface="Arial"/>
              </a:rPr>
              <a:t>of</a:t>
            </a:r>
            <a:r>
              <a:rPr sz="1000" spc="8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1F44"/>
                </a:solidFill>
                <a:latin typeface="Arial"/>
                <a:cs typeface="Arial"/>
              </a:rPr>
              <a:t>range </a:t>
            </a:r>
            <a:r>
              <a:rPr sz="1000" spc="-10" dirty="0">
                <a:solidFill>
                  <a:srgbClr val="001F44"/>
                </a:solidFill>
                <a:latin typeface="Arial"/>
                <a:cs typeface="Arial"/>
              </a:rPr>
              <a:t>extension)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7650" y="4857115"/>
            <a:ext cx="12357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10" dirty="0">
                <a:solidFill>
                  <a:srgbClr val="001F44"/>
                </a:solidFill>
                <a:latin typeface="Arial"/>
                <a:cs typeface="Arial"/>
              </a:rPr>
              <a:t>Maintain</a:t>
            </a:r>
            <a:r>
              <a:rPr sz="1000" spc="14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001F44"/>
                </a:solidFill>
                <a:latin typeface="Arial"/>
                <a:cs typeface="Arial"/>
              </a:rPr>
              <a:t>retail</a:t>
            </a:r>
            <a:r>
              <a:rPr sz="1000" spc="15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1F44"/>
                </a:solidFill>
                <a:latin typeface="Arial"/>
                <a:cs typeface="Arial"/>
              </a:rPr>
              <a:t>price, </a:t>
            </a:r>
            <a:r>
              <a:rPr sz="1000" spc="20" dirty="0">
                <a:solidFill>
                  <a:srgbClr val="001F44"/>
                </a:solidFill>
                <a:latin typeface="Arial"/>
                <a:cs typeface="Arial"/>
              </a:rPr>
              <a:t>implement</a:t>
            </a:r>
            <a:r>
              <a:rPr sz="1000" spc="220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1F44"/>
                </a:solidFill>
                <a:latin typeface="Arial"/>
                <a:cs typeface="Arial"/>
              </a:rPr>
              <a:t>lower </a:t>
            </a:r>
            <a:r>
              <a:rPr sz="1000" spc="10" dirty="0">
                <a:solidFill>
                  <a:srgbClr val="001F44"/>
                </a:solidFill>
                <a:latin typeface="Arial"/>
                <a:cs typeface="Arial"/>
              </a:rPr>
              <a:t>specification</a:t>
            </a:r>
            <a:r>
              <a:rPr sz="1000" spc="114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1F44"/>
                </a:solidFill>
                <a:latin typeface="Arial"/>
                <a:cs typeface="Arial"/>
              </a:rPr>
              <a:t>battery </a:t>
            </a:r>
            <a:r>
              <a:rPr sz="1000" spc="55" dirty="0">
                <a:solidFill>
                  <a:srgbClr val="001F44"/>
                </a:solidFill>
                <a:latin typeface="Arial"/>
                <a:cs typeface="Arial"/>
              </a:rPr>
              <a:t>for</a:t>
            </a:r>
            <a:r>
              <a:rPr sz="1000" spc="1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44"/>
                </a:solidFill>
                <a:latin typeface="Arial"/>
                <a:cs typeface="Arial"/>
              </a:rPr>
              <a:t>same</a:t>
            </a:r>
            <a:r>
              <a:rPr sz="1000" spc="15" dirty="0">
                <a:solidFill>
                  <a:srgbClr val="001F44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1F44"/>
                </a:solidFill>
                <a:latin typeface="Arial"/>
                <a:cs typeface="Arial"/>
              </a:rPr>
              <a:t>range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98192" y="2080260"/>
            <a:ext cx="7579359" cy="725805"/>
            <a:chOff x="2298192" y="2080260"/>
            <a:chExt cx="7579359" cy="72580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8192" y="2097024"/>
              <a:ext cx="853440" cy="7086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3036" y="2097024"/>
              <a:ext cx="341375" cy="7086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34144" y="2080260"/>
              <a:ext cx="342900" cy="70713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1868657" y="6356400"/>
            <a:ext cx="1930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Calibri"/>
                <a:cs typeface="Calibri"/>
              </a:rPr>
              <a:t>13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22106" y="543813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1707" y="6422847"/>
            <a:ext cx="111315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i="1" dirty="0">
                <a:solidFill>
                  <a:srgbClr val="001F44"/>
                </a:solidFill>
                <a:latin typeface="Gill Sans MT"/>
                <a:cs typeface="Gill Sans MT"/>
              </a:rPr>
              <a:t>1.</a:t>
            </a:r>
            <a:r>
              <a:rPr sz="1250" i="1" spc="10" dirty="0">
                <a:solidFill>
                  <a:srgbClr val="001F44"/>
                </a:solidFill>
                <a:latin typeface="Gill Sans MT"/>
                <a:cs typeface="Gill Sans MT"/>
              </a:rPr>
              <a:t> </a:t>
            </a:r>
            <a:r>
              <a:rPr sz="1250" i="1" spc="80" dirty="0">
                <a:solidFill>
                  <a:srgbClr val="001F44"/>
                </a:solidFill>
                <a:latin typeface="Gill Sans MT"/>
                <a:cs typeface="Gill Sans MT"/>
              </a:rPr>
              <a:t>Purple</a:t>
            </a:r>
            <a:r>
              <a:rPr sz="1250" i="1" spc="5" dirty="0">
                <a:solidFill>
                  <a:srgbClr val="001F44"/>
                </a:solidFill>
                <a:latin typeface="Gill Sans MT"/>
                <a:cs typeface="Gill Sans MT"/>
              </a:rPr>
              <a:t> </a:t>
            </a:r>
            <a:r>
              <a:rPr sz="1250" i="1" spc="80" dirty="0">
                <a:solidFill>
                  <a:srgbClr val="001F44"/>
                </a:solidFill>
                <a:latin typeface="Gill Sans MT"/>
                <a:cs typeface="Gill Sans MT"/>
              </a:rPr>
              <a:t>Sector</a:t>
            </a:r>
            <a:endParaRPr sz="12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07580" y="2093976"/>
              <a:ext cx="4491355" cy="2022475"/>
            </a:xfrm>
            <a:custGeom>
              <a:avLst/>
              <a:gdLst/>
              <a:ahLst/>
              <a:cxnLst/>
              <a:rect l="l" t="t" r="r" b="b"/>
              <a:pathLst>
                <a:path w="4491355" h="2022475">
                  <a:moveTo>
                    <a:pt x="4491228" y="0"/>
                  </a:moveTo>
                  <a:lnTo>
                    <a:pt x="0" y="0"/>
                  </a:lnTo>
                  <a:lnTo>
                    <a:pt x="0" y="2022348"/>
                  </a:lnTo>
                  <a:lnTo>
                    <a:pt x="4491228" y="2022348"/>
                  </a:lnTo>
                  <a:lnTo>
                    <a:pt x="4491228" y="0"/>
                  </a:lnTo>
                  <a:close/>
                </a:path>
              </a:pathLst>
            </a:custGeom>
            <a:solidFill>
              <a:srgbClr val="FFFF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732" rIns="0" bIns="0" rtlCol="0">
            <a:spAutoFit/>
          </a:bodyPr>
          <a:lstStyle/>
          <a:p>
            <a:pPr marL="1032510">
              <a:lnSpc>
                <a:spcPct val="100000"/>
              </a:lnSpc>
              <a:spcBef>
                <a:spcPts val="105"/>
              </a:spcBef>
            </a:pPr>
            <a:r>
              <a:rPr sz="2300" spc="265" dirty="0">
                <a:solidFill>
                  <a:srgbClr val="FFFFFF"/>
                </a:solidFill>
              </a:rPr>
              <a:t>Development</a:t>
            </a:r>
            <a:r>
              <a:rPr sz="2300" spc="25" dirty="0">
                <a:solidFill>
                  <a:srgbClr val="FFFFFF"/>
                </a:solidFill>
              </a:rPr>
              <a:t> </a:t>
            </a:r>
            <a:r>
              <a:rPr sz="2300" spc="220" dirty="0">
                <a:solidFill>
                  <a:srgbClr val="FFFFFF"/>
                </a:solidFill>
              </a:rPr>
              <a:t>opportunities</a:t>
            </a:r>
            <a:endParaRPr sz="2300"/>
          </a:p>
        </p:txBody>
      </p:sp>
      <p:sp>
        <p:nvSpPr>
          <p:cNvPr id="6" name="object 6"/>
          <p:cNvSpPr txBox="1"/>
          <p:nvPr/>
        </p:nvSpPr>
        <p:spPr>
          <a:xfrm>
            <a:off x="771144" y="2093976"/>
            <a:ext cx="4493260" cy="962025"/>
          </a:xfrm>
          <a:prstGeom prst="rect">
            <a:avLst/>
          </a:prstGeom>
          <a:solidFill>
            <a:srgbClr val="FFFFFF">
              <a:alpha val="6274"/>
            </a:srgbClr>
          </a:solidFill>
        </p:spPr>
        <p:txBody>
          <a:bodyPr vert="horz" wrap="square" lIns="0" tIns="184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5"/>
              </a:spcBef>
            </a:pPr>
            <a:endParaRPr sz="1400">
              <a:latin typeface="Times New Roman"/>
              <a:cs typeface="Times New Roman"/>
            </a:endParaRPr>
          </a:p>
          <a:p>
            <a:pPr marL="1398905" marR="605790" indent="-854075">
              <a:lnSpc>
                <a:spcPct val="114999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Range 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available 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motor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technologies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7580" y="2093976"/>
            <a:ext cx="4491355" cy="202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30"/>
              </a:spcBef>
            </a:pPr>
            <a:endParaRPr sz="1400">
              <a:latin typeface="Times New Roman"/>
              <a:cs typeface="Times New Roman"/>
            </a:endParaRPr>
          </a:p>
          <a:p>
            <a:pPr marL="488950" marR="480695" indent="1270" algn="ctr">
              <a:lnSpc>
                <a:spcPct val="114999"/>
              </a:lnSpc>
              <a:spcBef>
                <a:spcPts val="5"/>
              </a:spcBef>
            </a:pPr>
            <a:r>
              <a:rPr sz="1400" b="1" spc="135" dirty="0">
                <a:solidFill>
                  <a:srgbClr val="FFFFFF"/>
                </a:solidFill>
                <a:latin typeface="Arial Narrow"/>
                <a:cs typeface="Arial Narrow"/>
              </a:rPr>
              <a:t>Efficient</a:t>
            </a:r>
            <a:r>
              <a:rPr sz="1400" b="1" spc="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65" dirty="0">
                <a:solidFill>
                  <a:srgbClr val="FFFFFF"/>
                </a:solidFill>
                <a:latin typeface="Arial Narrow"/>
                <a:cs typeface="Arial Narrow"/>
              </a:rPr>
              <a:t>motor</a:t>
            </a:r>
            <a:r>
              <a:rPr sz="1400" b="1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10" dirty="0">
                <a:solidFill>
                  <a:srgbClr val="FFFFFF"/>
                </a:solidFill>
                <a:latin typeface="Arial Narrow"/>
                <a:cs typeface="Arial Narrow"/>
              </a:rPr>
              <a:t>design</a:t>
            </a:r>
            <a:r>
              <a:rPr sz="14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30" dirty="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14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25" dirty="0">
                <a:solidFill>
                  <a:srgbClr val="FFFFFF"/>
                </a:solidFill>
                <a:latin typeface="Arial Narrow"/>
                <a:cs typeface="Arial Narrow"/>
              </a:rPr>
              <a:t>selection</a:t>
            </a:r>
            <a:r>
              <a:rPr sz="1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45" dirty="0">
                <a:solidFill>
                  <a:srgbClr val="FFFFFF"/>
                </a:solidFill>
                <a:latin typeface="Arial Narrow"/>
                <a:cs typeface="Arial Narrow"/>
              </a:rPr>
              <a:t>of </a:t>
            </a:r>
            <a:r>
              <a:rPr sz="1400" b="1" spc="150" dirty="0">
                <a:solidFill>
                  <a:srgbClr val="FFFFFF"/>
                </a:solidFill>
                <a:latin typeface="Arial Narrow"/>
                <a:cs typeface="Arial Narrow"/>
              </a:rPr>
              <a:t>alternative</a:t>
            </a:r>
            <a:r>
              <a:rPr sz="1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20" dirty="0">
                <a:solidFill>
                  <a:srgbClr val="FFFFFF"/>
                </a:solidFill>
                <a:latin typeface="Arial Narrow"/>
                <a:cs typeface="Arial Narrow"/>
              </a:rPr>
              <a:t>existing</a:t>
            </a:r>
            <a:r>
              <a:rPr sz="1400" b="1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45" dirty="0">
                <a:solidFill>
                  <a:srgbClr val="FFFFFF"/>
                </a:solidFill>
                <a:latin typeface="Arial Narrow"/>
                <a:cs typeface="Arial Narrow"/>
              </a:rPr>
              <a:t>motors</a:t>
            </a:r>
            <a:r>
              <a:rPr sz="14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80" dirty="0">
                <a:solidFill>
                  <a:srgbClr val="FFFFFF"/>
                </a:solidFill>
                <a:latin typeface="Arial Narrow"/>
                <a:cs typeface="Arial Narrow"/>
              </a:rPr>
              <a:t>that</a:t>
            </a:r>
            <a:r>
              <a:rPr sz="1400" b="1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Arial Narrow"/>
                <a:cs typeface="Arial Narrow"/>
              </a:rPr>
              <a:t>leverage </a:t>
            </a:r>
            <a:r>
              <a:rPr sz="1400" b="1" spc="175" dirty="0">
                <a:solidFill>
                  <a:srgbClr val="FFFFFF"/>
                </a:solidFill>
                <a:latin typeface="Arial Narrow"/>
                <a:cs typeface="Arial Narrow"/>
              </a:rPr>
              <a:t>patent</a:t>
            </a:r>
            <a:r>
              <a:rPr sz="14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Arial Narrow"/>
                <a:cs typeface="Arial Narrow"/>
              </a:rPr>
              <a:t>technology</a:t>
            </a:r>
            <a:r>
              <a:rPr sz="1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60" dirty="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sz="14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114" dirty="0">
                <a:solidFill>
                  <a:srgbClr val="FFFFFF"/>
                </a:solidFill>
                <a:latin typeface="Arial Narrow"/>
                <a:cs typeface="Arial Narrow"/>
              </a:rPr>
              <a:t>increased</a:t>
            </a:r>
            <a:r>
              <a:rPr sz="1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Arial Narrow"/>
                <a:cs typeface="Arial Narrow"/>
              </a:rPr>
              <a:t>gains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9101" y="4829378"/>
            <a:ext cx="1920875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Motors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capable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94%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efficient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generally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operate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much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level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efficiency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1144" y="3154679"/>
            <a:ext cx="4493260" cy="962025"/>
          </a:xfrm>
          <a:prstGeom prst="rect">
            <a:avLst/>
          </a:prstGeom>
          <a:solidFill>
            <a:srgbClr val="FFFFFF">
              <a:alpha val="6274"/>
            </a:srgbClr>
          </a:solidFill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1400">
              <a:latin typeface="Times New Roman"/>
              <a:cs typeface="Times New Roman"/>
            </a:endParaRPr>
          </a:p>
          <a:p>
            <a:pPr marL="73025" algn="ctr">
              <a:lnSpc>
                <a:spcPct val="100000"/>
              </a:lnSpc>
            </a:pP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motor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optimization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  <a:p>
            <a:pPr marL="73660" algn="ctr">
              <a:lnSpc>
                <a:spcPct val="100000"/>
              </a:lnSpc>
              <a:spcBef>
                <a:spcPts val="250"/>
              </a:spcBef>
            </a:pP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automotive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focused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motor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04900" y="2391155"/>
            <a:ext cx="8846820" cy="3240405"/>
            <a:chOff x="1104900" y="2391155"/>
            <a:chExt cx="8846820" cy="324040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4811" y="2662427"/>
              <a:ext cx="995171" cy="8625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62871" y="2391155"/>
              <a:ext cx="688848" cy="4602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04900" y="5049011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4" h="582295">
                  <a:moveTo>
                    <a:pt x="291084" y="0"/>
                  </a:moveTo>
                  <a:lnTo>
                    <a:pt x="243869" y="3809"/>
                  </a:lnTo>
                  <a:lnTo>
                    <a:pt x="199080" y="14837"/>
                  </a:lnTo>
                  <a:lnTo>
                    <a:pt x="157316" y="32486"/>
                  </a:lnTo>
                  <a:lnTo>
                    <a:pt x="119175" y="56156"/>
                  </a:lnTo>
                  <a:lnTo>
                    <a:pt x="85258" y="85248"/>
                  </a:lnTo>
                  <a:lnTo>
                    <a:pt x="56163" y="119164"/>
                  </a:lnTo>
                  <a:lnTo>
                    <a:pt x="32491" y="157304"/>
                  </a:lnTo>
                  <a:lnTo>
                    <a:pt x="14840" y="199070"/>
                  </a:lnTo>
                  <a:lnTo>
                    <a:pt x="3809" y="243863"/>
                  </a:lnTo>
                  <a:lnTo>
                    <a:pt x="0" y="291084"/>
                  </a:lnTo>
                  <a:lnTo>
                    <a:pt x="3809" y="338304"/>
                  </a:lnTo>
                  <a:lnTo>
                    <a:pt x="14840" y="383097"/>
                  </a:lnTo>
                  <a:lnTo>
                    <a:pt x="32491" y="424863"/>
                  </a:lnTo>
                  <a:lnTo>
                    <a:pt x="56163" y="463003"/>
                  </a:lnTo>
                  <a:lnTo>
                    <a:pt x="85258" y="496919"/>
                  </a:lnTo>
                  <a:lnTo>
                    <a:pt x="119175" y="526011"/>
                  </a:lnTo>
                  <a:lnTo>
                    <a:pt x="157316" y="549681"/>
                  </a:lnTo>
                  <a:lnTo>
                    <a:pt x="199080" y="567330"/>
                  </a:lnTo>
                  <a:lnTo>
                    <a:pt x="243869" y="578358"/>
                  </a:lnTo>
                  <a:lnTo>
                    <a:pt x="291084" y="582168"/>
                  </a:lnTo>
                  <a:lnTo>
                    <a:pt x="338304" y="578358"/>
                  </a:lnTo>
                  <a:lnTo>
                    <a:pt x="383097" y="567330"/>
                  </a:lnTo>
                  <a:lnTo>
                    <a:pt x="424863" y="549681"/>
                  </a:lnTo>
                  <a:lnTo>
                    <a:pt x="463003" y="526011"/>
                  </a:lnTo>
                  <a:lnTo>
                    <a:pt x="496919" y="496919"/>
                  </a:lnTo>
                  <a:lnTo>
                    <a:pt x="526011" y="463003"/>
                  </a:lnTo>
                  <a:lnTo>
                    <a:pt x="549681" y="424863"/>
                  </a:lnTo>
                  <a:lnTo>
                    <a:pt x="567330" y="383097"/>
                  </a:lnTo>
                  <a:lnTo>
                    <a:pt x="578358" y="338304"/>
                  </a:lnTo>
                  <a:lnTo>
                    <a:pt x="582168" y="291084"/>
                  </a:lnTo>
                  <a:lnTo>
                    <a:pt x="578358" y="243863"/>
                  </a:lnTo>
                  <a:lnTo>
                    <a:pt x="567330" y="199070"/>
                  </a:lnTo>
                  <a:lnTo>
                    <a:pt x="549681" y="157304"/>
                  </a:lnTo>
                  <a:lnTo>
                    <a:pt x="526011" y="119164"/>
                  </a:lnTo>
                  <a:lnTo>
                    <a:pt x="496919" y="85248"/>
                  </a:lnTo>
                  <a:lnTo>
                    <a:pt x="463003" y="56156"/>
                  </a:lnTo>
                  <a:lnTo>
                    <a:pt x="424863" y="32486"/>
                  </a:lnTo>
                  <a:lnTo>
                    <a:pt x="383097" y="14837"/>
                  </a:lnTo>
                  <a:lnTo>
                    <a:pt x="338304" y="3809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FFFF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32991" y="5211317"/>
            <a:ext cx="127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1365" y="4829378"/>
            <a:ext cx="1953260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400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efficiency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gains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much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higher 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8.4%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achieved 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Tesla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Model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88179" y="5049011"/>
            <a:ext cx="581025" cy="582295"/>
          </a:xfrm>
          <a:custGeom>
            <a:avLst/>
            <a:gdLst/>
            <a:ahLst/>
            <a:cxnLst/>
            <a:rect l="l" t="t" r="r" b="b"/>
            <a:pathLst>
              <a:path w="581025" h="582295">
                <a:moveTo>
                  <a:pt x="290322" y="0"/>
                </a:moveTo>
                <a:lnTo>
                  <a:pt x="243215" y="3809"/>
                </a:lnTo>
                <a:lnTo>
                  <a:pt x="198534" y="14837"/>
                </a:lnTo>
                <a:lnTo>
                  <a:pt x="156875" y="32486"/>
                </a:lnTo>
                <a:lnTo>
                  <a:pt x="118835" y="56156"/>
                </a:lnTo>
                <a:lnTo>
                  <a:pt x="85010" y="85248"/>
                </a:lnTo>
                <a:lnTo>
                  <a:pt x="55997" y="119164"/>
                </a:lnTo>
                <a:lnTo>
                  <a:pt x="32393" y="157304"/>
                </a:lnTo>
                <a:lnTo>
                  <a:pt x="14794" y="199070"/>
                </a:lnTo>
                <a:lnTo>
                  <a:pt x="3798" y="243863"/>
                </a:lnTo>
                <a:lnTo>
                  <a:pt x="0" y="291084"/>
                </a:lnTo>
                <a:lnTo>
                  <a:pt x="3798" y="338304"/>
                </a:lnTo>
                <a:lnTo>
                  <a:pt x="14794" y="383097"/>
                </a:lnTo>
                <a:lnTo>
                  <a:pt x="32393" y="424863"/>
                </a:lnTo>
                <a:lnTo>
                  <a:pt x="55997" y="463003"/>
                </a:lnTo>
                <a:lnTo>
                  <a:pt x="85010" y="496919"/>
                </a:lnTo>
                <a:lnTo>
                  <a:pt x="118835" y="526011"/>
                </a:lnTo>
                <a:lnTo>
                  <a:pt x="156875" y="549681"/>
                </a:lnTo>
                <a:lnTo>
                  <a:pt x="198534" y="567330"/>
                </a:lnTo>
                <a:lnTo>
                  <a:pt x="243215" y="578358"/>
                </a:lnTo>
                <a:lnTo>
                  <a:pt x="290322" y="582168"/>
                </a:lnTo>
                <a:lnTo>
                  <a:pt x="337428" y="578358"/>
                </a:lnTo>
                <a:lnTo>
                  <a:pt x="382109" y="567330"/>
                </a:lnTo>
                <a:lnTo>
                  <a:pt x="423768" y="549681"/>
                </a:lnTo>
                <a:lnTo>
                  <a:pt x="461808" y="526011"/>
                </a:lnTo>
                <a:lnTo>
                  <a:pt x="495633" y="496919"/>
                </a:lnTo>
                <a:lnTo>
                  <a:pt x="524646" y="463003"/>
                </a:lnTo>
                <a:lnTo>
                  <a:pt x="548250" y="424863"/>
                </a:lnTo>
                <a:lnTo>
                  <a:pt x="565849" y="383097"/>
                </a:lnTo>
                <a:lnTo>
                  <a:pt x="576845" y="338304"/>
                </a:lnTo>
                <a:lnTo>
                  <a:pt x="580644" y="291084"/>
                </a:lnTo>
                <a:lnTo>
                  <a:pt x="576845" y="243863"/>
                </a:lnTo>
                <a:lnTo>
                  <a:pt x="565849" y="199070"/>
                </a:lnTo>
                <a:lnTo>
                  <a:pt x="548250" y="157304"/>
                </a:lnTo>
                <a:lnTo>
                  <a:pt x="524646" y="119164"/>
                </a:lnTo>
                <a:lnTo>
                  <a:pt x="495633" y="85248"/>
                </a:lnTo>
                <a:lnTo>
                  <a:pt x="461808" y="56156"/>
                </a:lnTo>
                <a:lnTo>
                  <a:pt x="423768" y="32486"/>
                </a:lnTo>
                <a:lnTo>
                  <a:pt x="382109" y="14837"/>
                </a:lnTo>
                <a:lnTo>
                  <a:pt x="337428" y="3809"/>
                </a:lnTo>
                <a:lnTo>
                  <a:pt x="290322" y="0"/>
                </a:lnTo>
                <a:close/>
              </a:path>
            </a:pathLst>
          </a:custGeom>
          <a:solidFill>
            <a:srgbClr val="FFFFFF">
              <a:alpha val="62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15383" y="5211317"/>
            <a:ext cx="127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37218" y="4829378"/>
            <a:ext cx="2219325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00"/>
              </a:spcBef>
            </a:pP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Further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to improve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technology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attractiveness</a:t>
            </a:r>
            <a:r>
              <a:rPr sz="14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OEMs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82128" y="5049011"/>
            <a:ext cx="582295" cy="582295"/>
          </a:xfrm>
          <a:custGeom>
            <a:avLst/>
            <a:gdLst/>
            <a:ahLst/>
            <a:cxnLst/>
            <a:rect l="l" t="t" r="r" b="b"/>
            <a:pathLst>
              <a:path w="582295" h="582295">
                <a:moveTo>
                  <a:pt x="291083" y="0"/>
                </a:moveTo>
                <a:lnTo>
                  <a:pt x="243863" y="3809"/>
                </a:lnTo>
                <a:lnTo>
                  <a:pt x="199070" y="14837"/>
                </a:lnTo>
                <a:lnTo>
                  <a:pt x="157304" y="32486"/>
                </a:lnTo>
                <a:lnTo>
                  <a:pt x="119164" y="56156"/>
                </a:lnTo>
                <a:lnTo>
                  <a:pt x="85248" y="85248"/>
                </a:lnTo>
                <a:lnTo>
                  <a:pt x="56156" y="119164"/>
                </a:lnTo>
                <a:lnTo>
                  <a:pt x="32486" y="157304"/>
                </a:lnTo>
                <a:lnTo>
                  <a:pt x="14837" y="199070"/>
                </a:lnTo>
                <a:lnTo>
                  <a:pt x="3809" y="243863"/>
                </a:lnTo>
                <a:lnTo>
                  <a:pt x="0" y="291084"/>
                </a:lnTo>
                <a:lnTo>
                  <a:pt x="3809" y="338304"/>
                </a:lnTo>
                <a:lnTo>
                  <a:pt x="14837" y="383097"/>
                </a:lnTo>
                <a:lnTo>
                  <a:pt x="32486" y="424863"/>
                </a:lnTo>
                <a:lnTo>
                  <a:pt x="56156" y="463003"/>
                </a:lnTo>
                <a:lnTo>
                  <a:pt x="85248" y="496919"/>
                </a:lnTo>
                <a:lnTo>
                  <a:pt x="119164" y="526011"/>
                </a:lnTo>
                <a:lnTo>
                  <a:pt x="157304" y="549681"/>
                </a:lnTo>
                <a:lnTo>
                  <a:pt x="199070" y="567330"/>
                </a:lnTo>
                <a:lnTo>
                  <a:pt x="243863" y="578358"/>
                </a:lnTo>
                <a:lnTo>
                  <a:pt x="291083" y="582168"/>
                </a:lnTo>
                <a:lnTo>
                  <a:pt x="338304" y="578358"/>
                </a:lnTo>
                <a:lnTo>
                  <a:pt x="383097" y="567330"/>
                </a:lnTo>
                <a:lnTo>
                  <a:pt x="424863" y="549681"/>
                </a:lnTo>
                <a:lnTo>
                  <a:pt x="463003" y="526011"/>
                </a:lnTo>
                <a:lnTo>
                  <a:pt x="496919" y="496919"/>
                </a:lnTo>
                <a:lnTo>
                  <a:pt x="526011" y="463003"/>
                </a:lnTo>
                <a:lnTo>
                  <a:pt x="549681" y="424863"/>
                </a:lnTo>
                <a:lnTo>
                  <a:pt x="567330" y="383097"/>
                </a:lnTo>
                <a:lnTo>
                  <a:pt x="578358" y="338304"/>
                </a:lnTo>
                <a:lnTo>
                  <a:pt x="582168" y="291084"/>
                </a:lnTo>
                <a:lnTo>
                  <a:pt x="578358" y="243863"/>
                </a:lnTo>
                <a:lnTo>
                  <a:pt x="567330" y="199070"/>
                </a:lnTo>
                <a:lnTo>
                  <a:pt x="549681" y="157304"/>
                </a:lnTo>
                <a:lnTo>
                  <a:pt x="526011" y="119164"/>
                </a:lnTo>
                <a:lnTo>
                  <a:pt x="496919" y="85248"/>
                </a:lnTo>
                <a:lnTo>
                  <a:pt x="463003" y="56156"/>
                </a:lnTo>
                <a:lnTo>
                  <a:pt x="424863" y="32486"/>
                </a:lnTo>
                <a:lnTo>
                  <a:pt x="383097" y="14837"/>
                </a:lnTo>
                <a:lnTo>
                  <a:pt x="338304" y="3809"/>
                </a:lnTo>
                <a:lnTo>
                  <a:pt x="291083" y="0"/>
                </a:lnTo>
                <a:close/>
              </a:path>
            </a:pathLst>
          </a:custGeom>
          <a:solidFill>
            <a:srgbClr val="FFFFFF">
              <a:alpha val="62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111108" y="5211317"/>
            <a:ext cx="127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73980" y="2552699"/>
              <a:ext cx="1361440" cy="401320"/>
            </a:xfrm>
            <a:custGeom>
              <a:avLst/>
              <a:gdLst/>
              <a:ahLst/>
              <a:cxnLst/>
              <a:rect l="l" t="t" r="r" b="b"/>
              <a:pathLst>
                <a:path w="1361440" h="401319">
                  <a:moveTo>
                    <a:pt x="56997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569976" y="400812"/>
                  </a:lnTo>
                  <a:lnTo>
                    <a:pt x="569976" y="0"/>
                  </a:lnTo>
                  <a:close/>
                </a:path>
                <a:path w="1361440" h="401319">
                  <a:moveTo>
                    <a:pt x="1360932" y="0"/>
                  </a:moveTo>
                  <a:lnTo>
                    <a:pt x="643128" y="0"/>
                  </a:lnTo>
                  <a:lnTo>
                    <a:pt x="643128" y="400812"/>
                  </a:lnTo>
                  <a:lnTo>
                    <a:pt x="1360932" y="40081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FFFF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72861" y="1664665"/>
            <a:ext cx="16084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360" dirty="0">
                <a:solidFill>
                  <a:srgbClr val="FFFFFF"/>
                </a:solidFill>
                <a:latin typeface="Arial Narrow"/>
                <a:cs typeface="Arial Narrow"/>
              </a:rPr>
              <a:t>$996bn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601" rIns="0" bIns="0" rtlCol="0">
            <a:spAutoFit/>
          </a:bodyPr>
          <a:lstStyle/>
          <a:p>
            <a:pPr marL="1776095">
              <a:lnSpc>
                <a:spcPct val="100000"/>
              </a:lnSpc>
              <a:spcBef>
                <a:spcPts val="105"/>
              </a:spcBef>
            </a:pPr>
            <a:r>
              <a:rPr sz="2300" spc="310" dirty="0">
                <a:solidFill>
                  <a:srgbClr val="FFFFFF"/>
                </a:solidFill>
              </a:rPr>
              <a:t>Market</a:t>
            </a:r>
            <a:r>
              <a:rPr sz="2300" spc="30" dirty="0">
                <a:solidFill>
                  <a:srgbClr val="FFFFFF"/>
                </a:solidFill>
              </a:rPr>
              <a:t> </a:t>
            </a:r>
            <a:r>
              <a:rPr sz="2300" spc="245" dirty="0">
                <a:solidFill>
                  <a:srgbClr val="FFFFFF"/>
                </a:solidFill>
              </a:rPr>
              <a:t>potential</a:t>
            </a:r>
            <a:endParaRPr sz="2300"/>
          </a:p>
        </p:txBody>
      </p:sp>
      <p:sp>
        <p:nvSpPr>
          <p:cNvPr id="7" name="object 7"/>
          <p:cNvSpPr txBox="1"/>
          <p:nvPr/>
        </p:nvSpPr>
        <p:spPr>
          <a:xfrm>
            <a:off x="4779009" y="2214448"/>
            <a:ext cx="27508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100" dirty="0">
                <a:solidFill>
                  <a:srgbClr val="FFFFFF"/>
                </a:solidFill>
                <a:latin typeface="Arial Narrow"/>
                <a:cs typeface="Arial Narrow"/>
              </a:rPr>
              <a:t>Global</a:t>
            </a:r>
            <a:r>
              <a:rPr sz="11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100" b="1" spc="105" dirty="0">
                <a:solidFill>
                  <a:srgbClr val="FFFFFF"/>
                </a:solidFill>
                <a:latin typeface="Arial Narrow"/>
                <a:cs typeface="Arial Narrow"/>
              </a:rPr>
              <a:t>light</a:t>
            </a:r>
            <a:r>
              <a:rPr sz="11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100" b="1" spc="95" dirty="0">
                <a:solidFill>
                  <a:srgbClr val="FFFFFF"/>
                </a:solidFill>
                <a:latin typeface="Arial Narrow"/>
                <a:cs typeface="Arial Narrow"/>
              </a:rPr>
              <a:t>vehicle</a:t>
            </a:r>
            <a:r>
              <a:rPr sz="11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Arial Narrow"/>
                <a:cs typeface="Arial Narrow"/>
              </a:rPr>
              <a:t>sales</a:t>
            </a:r>
            <a:r>
              <a:rPr sz="11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100" b="1" spc="100" dirty="0">
                <a:solidFill>
                  <a:srgbClr val="FFFFFF"/>
                </a:solidFill>
                <a:latin typeface="Arial Narrow"/>
                <a:cs typeface="Arial Narrow"/>
              </a:rPr>
              <a:t>2030,</a:t>
            </a:r>
            <a:r>
              <a:rPr sz="1100" b="1" spc="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100" b="1" spc="130" dirty="0">
                <a:solidFill>
                  <a:srgbClr val="FFFFFF"/>
                </a:solidFill>
                <a:latin typeface="Arial Narrow"/>
                <a:cs typeface="Arial Narrow"/>
              </a:rPr>
              <a:t>97m</a:t>
            </a:r>
            <a:r>
              <a:rPr sz="11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100" b="1" spc="80" dirty="0">
                <a:solidFill>
                  <a:srgbClr val="FFFFFF"/>
                </a:solidFill>
                <a:latin typeface="Arial Narrow"/>
                <a:cs typeface="Arial Narrow"/>
              </a:rPr>
              <a:t>units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4667" y="2939542"/>
            <a:ext cx="3765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30%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77028" y="3482340"/>
            <a:ext cx="1750060" cy="1807845"/>
          </a:xfrm>
          <a:custGeom>
            <a:avLst/>
            <a:gdLst/>
            <a:ahLst/>
            <a:cxnLst/>
            <a:rect l="l" t="t" r="r" b="b"/>
            <a:pathLst>
              <a:path w="1750059" h="1807845">
                <a:moveTo>
                  <a:pt x="874776" y="0"/>
                </a:moveTo>
                <a:lnTo>
                  <a:pt x="826781" y="1337"/>
                </a:lnTo>
                <a:lnTo>
                  <a:pt x="779462" y="5303"/>
                </a:lnTo>
                <a:lnTo>
                  <a:pt x="732887" y="11828"/>
                </a:lnTo>
                <a:lnTo>
                  <a:pt x="687121" y="20844"/>
                </a:lnTo>
                <a:lnTo>
                  <a:pt x="642231" y="32282"/>
                </a:lnTo>
                <a:lnTo>
                  <a:pt x="598285" y="46073"/>
                </a:lnTo>
                <a:lnTo>
                  <a:pt x="555349" y="62148"/>
                </a:lnTo>
                <a:lnTo>
                  <a:pt x="513490" y="80438"/>
                </a:lnTo>
                <a:lnTo>
                  <a:pt x="472773" y="100874"/>
                </a:lnTo>
                <a:lnTo>
                  <a:pt x="433267" y="123387"/>
                </a:lnTo>
                <a:lnTo>
                  <a:pt x="395038" y="147909"/>
                </a:lnTo>
                <a:lnTo>
                  <a:pt x="358152" y="174369"/>
                </a:lnTo>
                <a:lnTo>
                  <a:pt x="322676" y="202701"/>
                </a:lnTo>
                <a:lnTo>
                  <a:pt x="288677" y="232834"/>
                </a:lnTo>
                <a:lnTo>
                  <a:pt x="256222" y="264699"/>
                </a:lnTo>
                <a:lnTo>
                  <a:pt x="225377" y="298228"/>
                </a:lnTo>
                <a:lnTo>
                  <a:pt x="196209" y="333352"/>
                </a:lnTo>
                <a:lnTo>
                  <a:pt x="168786" y="370002"/>
                </a:lnTo>
                <a:lnTo>
                  <a:pt x="143172" y="408109"/>
                </a:lnTo>
                <a:lnTo>
                  <a:pt x="119436" y="447604"/>
                </a:lnTo>
                <a:lnTo>
                  <a:pt x="97644" y="488418"/>
                </a:lnTo>
                <a:lnTo>
                  <a:pt x="77862" y="530482"/>
                </a:lnTo>
                <a:lnTo>
                  <a:pt x="60158" y="573727"/>
                </a:lnTo>
                <a:lnTo>
                  <a:pt x="44598" y="618085"/>
                </a:lnTo>
                <a:lnTo>
                  <a:pt x="31249" y="663486"/>
                </a:lnTo>
                <a:lnTo>
                  <a:pt x="20177" y="709862"/>
                </a:lnTo>
                <a:lnTo>
                  <a:pt x="11449" y="757143"/>
                </a:lnTo>
                <a:lnTo>
                  <a:pt x="5133" y="805261"/>
                </a:lnTo>
                <a:lnTo>
                  <a:pt x="1294" y="854147"/>
                </a:lnTo>
                <a:lnTo>
                  <a:pt x="0" y="903732"/>
                </a:lnTo>
                <a:lnTo>
                  <a:pt x="1294" y="953316"/>
                </a:lnTo>
                <a:lnTo>
                  <a:pt x="5133" y="1002202"/>
                </a:lnTo>
                <a:lnTo>
                  <a:pt x="11449" y="1050320"/>
                </a:lnTo>
                <a:lnTo>
                  <a:pt x="20177" y="1097601"/>
                </a:lnTo>
                <a:lnTo>
                  <a:pt x="31249" y="1143977"/>
                </a:lnTo>
                <a:lnTo>
                  <a:pt x="44598" y="1189378"/>
                </a:lnTo>
                <a:lnTo>
                  <a:pt x="60158" y="1233736"/>
                </a:lnTo>
                <a:lnTo>
                  <a:pt x="77862" y="1276981"/>
                </a:lnTo>
                <a:lnTo>
                  <a:pt x="97644" y="1319045"/>
                </a:lnTo>
                <a:lnTo>
                  <a:pt x="119436" y="1359859"/>
                </a:lnTo>
                <a:lnTo>
                  <a:pt x="143172" y="1399354"/>
                </a:lnTo>
                <a:lnTo>
                  <a:pt x="168786" y="1437461"/>
                </a:lnTo>
                <a:lnTo>
                  <a:pt x="196209" y="1474111"/>
                </a:lnTo>
                <a:lnTo>
                  <a:pt x="225377" y="1509235"/>
                </a:lnTo>
                <a:lnTo>
                  <a:pt x="256222" y="1542764"/>
                </a:lnTo>
                <a:lnTo>
                  <a:pt x="288677" y="1574629"/>
                </a:lnTo>
                <a:lnTo>
                  <a:pt x="322676" y="1604762"/>
                </a:lnTo>
                <a:lnTo>
                  <a:pt x="358152" y="1633094"/>
                </a:lnTo>
                <a:lnTo>
                  <a:pt x="395038" y="1659554"/>
                </a:lnTo>
                <a:lnTo>
                  <a:pt x="433267" y="1684076"/>
                </a:lnTo>
                <a:lnTo>
                  <a:pt x="472773" y="1706589"/>
                </a:lnTo>
                <a:lnTo>
                  <a:pt x="513490" y="1727025"/>
                </a:lnTo>
                <a:lnTo>
                  <a:pt x="555349" y="1745315"/>
                </a:lnTo>
                <a:lnTo>
                  <a:pt x="598285" y="1761390"/>
                </a:lnTo>
                <a:lnTo>
                  <a:pt x="642231" y="1775181"/>
                </a:lnTo>
                <a:lnTo>
                  <a:pt x="687121" y="1786619"/>
                </a:lnTo>
                <a:lnTo>
                  <a:pt x="732887" y="1795635"/>
                </a:lnTo>
                <a:lnTo>
                  <a:pt x="779462" y="1802160"/>
                </a:lnTo>
                <a:lnTo>
                  <a:pt x="826781" y="1806126"/>
                </a:lnTo>
                <a:lnTo>
                  <a:pt x="874776" y="1807464"/>
                </a:lnTo>
                <a:lnTo>
                  <a:pt x="922770" y="1806126"/>
                </a:lnTo>
                <a:lnTo>
                  <a:pt x="970089" y="1802160"/>
                </a:lnTo>
                <a:lnTo>
                  <a:pt x="1016664" y="1795635"/>
                </a:lnTo>
                <a:lnTo>
                  <a:pt x="1062430" y="1786619"/>
                </a:lnTo>
                <a:lnTo>
                  <a:pt x="1107320" y="1775181"/>
                </a:lnTo>
                <a:lnTo>
                  <a:pt x="1151266" y="1761390"/>
                </a:lnTo>
                <a:lnTo>
                  <a:pt x="1194202" y="1745315"/>
                </a:lnTo>
                <a:lnTo>
                  <a:pt x="1236061" y="1727025"/>
                </a:lnTo>
                <a:lnTo>
                  <a:pt x="1276778" y="1706589"/>
                </a:lnTo>
                <a:lnTo>
                  <a:pt x="1316284" y="1684076"/>
                </a:lnTo>
                <a:lnTo>
                  <a:pt x="1354513" y="1659554"/>
                </a:lnTo>
                <a:lnTo>
                  <a:pt x="1391399" y="1633094"/>
                </a:lnTo>
                <a:lnTo>
                  <a:pt x="1426875" y="1604762"/>
                </a:lnTo>
                <a:lnTo>
                  <a:pt x="1460874" y="1574629"/>
                </a:lnTo>
                <a:lnTo>
                  <a:pt x="1493329" y="1542764"/>
                </a:lnTo>
                <a:lnTo>
                  <a:pt x="1524174" y="1509235"/>
                </a:lnTo>
                <a:lnTo>
                  <a:pt x="1553342" y="1474111"/>
                </a:lnTo>
                <a:lnTo>
                  <a:pt x="1580765" y="1437461"/>
                </a:lnTo>
                <a:lnTo>
                  <a:pt x="1606379" y="1399354"/>
                </a:lnTo>
                <a:lnTo>
                  <a:pt x="1630115" y="1359859"/>
                </a:lnTo>
                <a:lnTo>
                  <a:pt x="1651907" y="1319045"/>
                </a:lnTo>
                <a:lnTo>
                  <a:pt x="1671689" y="1276981"/>
                </a:lnTo>
                <a:lnTo>
                  <a:pt x="1689393" y="1233736"/>
                </a:lnTo>
                <a:lnTo>
                  <a:pt x="1704953" y="1189378"/>
                </a:lnTo>
                <a:lnTo>
                  <a:pt x="1718302" y="1143977"/>
                </a:lnTo>
                <a:lnTo>
                  <a:pt x="1729374" y="1097601"/>
                </a:lnTo>
                <a:lnTo>
                  <a:pt x="1738102" y="1050320"/>
                </a:lnTo>
                <a:lnTo>
                  <a:pt x="1744418" y="1002202"/>
                </a:lnTo>
                <a:lnTo>
                  <a:pt x="1748257" y="953316"/>
                </a:lnTo>
                <a:lnTo>
                  <a:pt x="1749552" y="903732"/>
                </a:lnTo>
                <a:lnTo>
                  <a:pt x="1748257" y="854147"/>
                </a:lnTo>
                <a:lnTo>
                  <a:pt x="1744418" y="805261"/>
                </a:lnTo>
                <a:lnTo>
                  <a:pt x="1738102" y="757143"/>
                </a:lnTo>
                <a:lnTo>
                  <a:pt x="1729374" y="709862"/>
                </a:lnTo>
                <a:lnTo>
                  <a:pt x="1718302" y="663486"/>
                </a:lnTo>
                <a:lnTo>
                  <a:pt x="1704953" y="618085"/>
                </a:lnTo>
                <a:lnTo>
                  <a:pt x="1689393" y="573727"/>
                </a:lnTo>
                <a:lnTo>
                  <a:pt x="1671689" y="530482"/>
                </a:lnTo>
                <a:lnTo>
                  <a:pt x="1651907" y="488418"/>
                </a:lnTo>
                <a:lnTo>
                  <a:pt x="1630115" y="447604"/>
                </a:lnTo>
                <a:lnTo>
                  <a:pt x="1606379" y="408109"/>
                </a:lnTo>
                <a:lnTo>
                  <a:pt x="1580765" y="370002"/>
                </a:lnTo>
                <a:lnTo>
                  <a:pt x="1553342" y="333352"/>
                </a:lnTo>
                <a:lnTo>
                  <a:pt x="1524174" y="298228"/>
                </a:lnTo>
                <a:lnTo>
                  <a:pt x="1493329" y="264699"/>
                </a:lnTo>
                <a:lnTo>
                  <a:pt x="1460874" y="232834"/>
                </a:lnTo>
                <a:lnTo>
                  <a:pt x="1426875" y="202701"/>
                </a:lnTo>
                <a:lnTo>
                  <a:pt x="1391399" y="174369"/>
                </a:lnTo>
                <a:lnTo>
                  <a:pt x="1354513" y="147909"/>
                </a:lnTo>
                <a:lnTo>
                  <a:pt x="1316284" y="123387"/>
                </a:lnTo>
                <a:lnTo>
                  <a:pt x="1276778" y="100874"/>
                </a:lnTo>
                <a:lnTo>
                  <a:pt x="1236061" y="80438"/>
                </a:lnTo>
                <a:lnTo>
                  <a:pt x="1194202" y="62148"/>
                </a:lnTo>
                <a:lnTo>
                  <a:pt x="1151266" y="46073"/>
                </a:lnTo>
                <a:lnTo>
                  <a:pt x="1107320" y="32282"/>
                </a:lnTo>
                <a:lnTo>
                  <a:pt x="1062430" y="20844"/>
                </a:lnTo>
                <a:lnTo>
                  <a:pt x="1016664" y="11828"/>
                </a:lnTo>
                <a:lnTo>
                  <a:pt x="970089" y="5303"/>
                </a:lnTo>
                <a:lnTo>
                  <a:pt x="922770" y="1337"/>
                </a:lnTo>
                <a:lnTo>
                  <a:pt x="874776" y="0"/>
                </a:lnTo>
                <a:close/>
              </a:path>
            </a:pathLst>
          </a:custGeom>
          <a:solidFill>
            <a:srgbClr val="FFFFFF">
              <a:alpha val="62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58790" y="4019803"/>
            <a:ext cx="987425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165" dirty="0">
                <a:solidFill>
                  <a:srgbClr val="FFFFFF"/>
                </a:solidFill>
                <a:latin typeface="Arial Narrow"/>
                <a:cs typeface="Arial Narrow"/>
              </a:rPr>
              <a:t>$49.5Bn</a:t>
            </a:r>
            <a:endParaRPr sz="2000">
              <a:latin typeface="Arial Narrow"/>
              <a:cs typeface="Arial Narrow"/>
            </a:endParaRPr>
          </a:p>
          <a:p>
            <a:pPr marL="32384" marR="23495" algn="ctr">
              <a:lnSpc>
                <a:spcPts val="890"/>
              </a:lnSpc>
              <a:spcBef>
                <a:spcPts val="920"/>
              </a:spcBef>
            </a:pPr>
            <a:r>
              <a:rPr sz="900" i="1" spc="95" dirty="0">
                <a:solidFill>
                  <a:srgbClr val="FFFFFF"/>
                </a:solidFill>
                <a:latin typeface="Arial Narrow"/>
                <a:cs typeface="Arial Narrow"/>
              </a:rPr>
              <a:t>Total</a:t>
            </a:r>
            <a:r>
              <a:rPr sz="900" i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i="1" spc="60" dirty="0">
                <a:solidFill>
                  <a:srgbClr val="FFFFFF"/>
                </a:solidFill>
                <a:latin typeface="Arial Narrow"/>
                <a:cs typeface="Arial Narrow"/>
              </a:rPr>
              <a:t>addressable </a:t>
            </a:r>
            <a:r>
              <a:rPr sz="900" i="1" spc="110" dirty="0">
                <a:solidFill>
                  <a:srgbClr val="FFFFFF"/>
                </a:solidFill>
                <a:latin typeface="Arial Narrow"/>
                <a:cs typeface="Arial Narrow"/>
              </a:rPr>
              <a:t>market</a:t>
            </a:r>
            <a:r>
              <a:rPr sz="900" i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i="1" spc="90" dirty="0">
                <a:solidFill>
                  <a:srgbClr val="FFFFFF"/>
                </a:solidFill>
                <a:latin typeface="Arial Narrow"/>
                <a:cs typeface="Arial Narrow"/>
              </a:rPr>
              <a:t>2030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7569" y="5838850"/>
            <a:ext cx="100349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Note</a:t>
            </a:r>
            <a:r>
              <a:rPr sz="8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80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19%</a:t>
            </a:r>
            <a:r>
              <a:rPr sz="8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utilization</a:t>
            </a:r>
            <a:r>
              <a:rPr sz="8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8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vary</a:t>
            </a:r>
            <a:r>
              <a:rPr sz="8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sz="800" i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manufacturers</a:t>
            </a:r>
            <a:r>
              <a:rPr sz="80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80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sectors.</a:t>
            </a:r>
            <a:r>
              <a:rPr sz="800" i="1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$1.7k</a:t>
            </a:r>
            <a:r>
              <a:rPr sz="8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incremental</a:t>
            </a:r>
            <a:r>
              <a:rPr sz="8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profit</a:t>
            </a:r>
            <a:r>
              <a:rPr sz="8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margin</a:t>
            </a:r>
            <a:r>
              <a:rPr sz="8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8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vary</a:t>
            </a:r>
            <a:r>
              <a:rPr sz="8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8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8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r>
              <a:rPr sz="8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r>
              <a:rPr sz="8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realized, BoM</a:t>
            </a:r>
            <a:r>
              <a:rPr sz="8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sz="80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vehicle</a:t>
            </a:r>
            <a:r>
              <a:rPr sz="80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8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perceived</a:t>
            </a:r>
            <a:r>
              <a:rPr sz="8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800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sz="8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8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sz="8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-10" dirty="0">
                <a:solidFill>
                  <a:srgbClr val="FFFFFF"/>
                </a:solidFill>
                <a:latin typeface="Calibri"/>
                <a:cs typeface="Calibri"/>
              </a:rPr>
              <a:t>applications</a:t>
            </a:r>
            <a:endParaRPr sz="800">
              <a:latin typeface="Calibri"/>
              <a:cs typeface="Calibri"/>
            </a:endParaRPr>
          </a:p>
          <a:p>
            <a:pPr marL="2526665" indent="-107314">
              <a:lnSpc>
                <a:spcPct val="100000"/>
              </a:lnSpc>
              <a:buAutoNum type="arabicPlain"/>
              <a:tabLst>
                <a:tab pos="2526665" algn="l"/>
              </a:tabLst>
            </a:pPr>
            <a:r>
              <a:rPr sz="800" i="1" spc="10" dirty="0">
                <a:solidFill>
                  <a:srgbClr val="FFFFFF"/>
                </a:solidFill>
                <a:latin typeface="Calibri"/>
                <a:cs typeface="Calibri"/>
              </a:rPr>
              <a:t>SPG</a:t>
            </a:r>
            <a:r>
              <a:rPr sz="800" i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10" dirty="0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r>
              <a:rPr sz="800" i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10" dirty="0">
                <a:solidFill>
                  <a:srgbClr val="FFFFFF"/>
                </a:solidFill>
                <a:latin typeface="Calibri"/>
                <a:cs typeface="Calibri"/>
              </a:rPr>
              <a:t>estimate</a:t>
            </a:r>
            <a:r>
              <a:rPr sz="800" i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spc="10" dirty="0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sz="800" i="1" spc="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www.spglobal.com/mobility/en/products/automotive-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light-</a:t>
            </a:r>
            <a:r>
              <a:rPr sz="800" i="1" spc="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vehicle-sales-</a:t>
            </a:r>
            <a:r>
              <a:rPr sz="800" i="1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forecasts.html</a:t>
            </a:r>
            <a:endParaRPr sz="800">
              <a:latin typeface="Calibri"/>
              <a:cs typeface="Calibri"/>
            </a:endParaRPr>
          </a:p>
          <a:p>
            <a:pPr marL="3272154" indent="-80645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3272154" algn="l"/>
              </a:tabLst>
            </a:pP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IEA</a:t>
            </a:r>
            <a:r>
              <a:rPr sz="800" i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Forecast,</a:t>
            </a:r>
            <a:r>
              <a:rPr sz="800" i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r>
              <a:rPr sz="800" i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EV</a:t>
            </a:r>
            <a:r>
              <a:rPr sz="800" i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sales</a:t>
            </a:r>
            <a:r>
              <a:rPr sz="800" i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sz="800" i="1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www.iea.org/reports/global-ev-outlook-</a:t>
            </a:r>
            <a:r>
              <a:rPr sz="800" i="1" spc="-2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2022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70757" y="2545079"/>
            <a:ext cx="6099175" cy="2745105"/>
            <a:chOff x="3770757" y="2545079"/>
            <a:chExt cx="6099175" cy="274510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0848" y="2555747"/>
              <a:ext cx="396239" cy="3947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78652" y="2545079"/>
              <a:ext cx="396239" cy="3962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70757" y="3013201"/>
              <a:ext cx="1288415" cy="770890"/>
            </a:xfrm>
            <a:custGeom>
              <a:avLst/>
              <a:gdLst/>
              <a:ahLst/>
              <a:cxnLst/>
              <a:rect l="l" t="t" r="r" b="b"/>
              <a:pathLst>
                <a:path w="1288414" h="770889">
                  <a:moveTo>
                    <a:pt x="1257680" y="0"/>
                  </a:moveTo>
                  <a:lnTo>
                    <a:pt x="38862" y="689737"/>
                  </a:lnTo>
                  <a:lnTo>
                    <a:pt x="23494" y="662686"/>
                  </a:lnTo>
                  <a:lnTo>
                    <a:pt x="0" y="747395"/>
                  </a:lnTo>
                  <a:lnTo>
                    <a:pt x="84708" y="770890"/>
                  </a:lnTo>
                  <a:lnTo>
                    <a:pt x="69468" y="743839"/>
                  </a:lnTo>
                  <a:lnTo>
                    <a:pt x="1288288" y="54101"/>
                  </a:lnTo>
                  <a:lnTo>
                    <a:pt x="1257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9100" y="4148327"/>
              <a:ext cx="458723" cy="3977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3676" y="4148327"/>
              <a:ext cx="458723" cy="39776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19872" y="3482339"/>
              <a:ext cx="1750060" cy="1807845"/>
            </a:xfrm>
            <a:custGeom>
              <a:avLst/>
              <a:gdLst/>
              <a:ahLst/>
              <a:cxnLst/>
              <a:rect l="l" t="t" r="r" b="b"/>
              <a:pathLst>
                <a:path w="1750059" h="1807845">
                  <a:moveTo>
                    <a:pt x="874776" y="0"/>
                  </a:moveTo>
                  <a:lnTo>
                    <a:pt x="826781" y="1337"/>
                  </a:lnTo>
                  <a:lnTo>
                    <a:pt x="779462" y="5303"/>
                  </a:lnTo>
                  <a:lnTo>
                    <a:pt x="732887" y="11828"/>
                  </a:lnTo>
                  <a:lnTo>
                    <a:pt x="687121" y="20844"/>
                  </a:lnTo>
                  <a:lnTo>
                    <a:pt x="642231" y="32282"/>
                  </a:lnTo>
                  <a:lnTo>
                    <a:pt x="598285" y="46073"/>
                  </a:lnTo>
                  <a:lnTo>
                    <a:pt x="555349" y="62148"/>
                  </a:lnTo>
                  <a:lnTo>
                    <a:pt x="513490" y="80438"/>
                  </a:lnTo>
                  <a:lnTo>
                    <a:pt x="472773" y="100874"/>
                  </a:lnTo>
                  <a:lnTo>
                    <a:pt x="433267" y="123387"/>
                  </a:lnTo>
                  <a:lnTo>
                    <a:pt x="395038" y="147909"/>
                  </a:lnTo>
                  <a:lnTo>
                    <a:pt x="358152" y="174369"/>
                  </a:lnTo>
                  <a:lnTo>
                    <a:pt x="322676" y="202701"/>
                  </a:lnTo>
                  <a:lnTo>
                    <a:pt x="288677" y="232834"/>
                  </a:lnTo>
                  <a:lnTo>
                    <a:pt x="256222" y="264699"/>
                  </a:lnTo>
                  <a:lnTo>
                    <a:pt x="225377" y="298228"/>
                  </a:lnTo>
                  <a:lnTo>
                    <a:pt x="196209" y="333352"/>
                  </a:lnTo>
                  <a:lnTo>
                    <a:pt x="168786" y="370002"/>
                  </a:lnTo>
                  <a:lnTo>
                    <a:pt x="143172" y="408109"/>
                  </a:lnTo>
                  <a:lnTo>
                    <a:pt x="119436" y="447604"/>
                  </a:lnTo>
                  <a:lnTo>
                    <a:pt x="97644" y="488418"/>
                  </a:lnTo>
                  <a:lnTo>
                    <a:pt x="77862" y="530482"/>
                  </a:lnTo>
                  <a:lnTo>
                    <a:pt x="60158" y="573727"/>
                  </a:lnTo>
                  <a:lnTo>
                    <a:pt x="44598" y="618085"/>
                  </a:lnTo>
                  <a:lnTo>
                    <a:pt x="31249" y="663486"/>
                  </a:lnTo>
                  <a:lnTo>
                    <a:pt x="20177" y="709862"/>
                  </a:lnTo>
                  <a:lnTo>
                    <a:pt x="11449" y="757143"/>
                  </a:lnTo>
                  <a:lnTo>
                    <a:pt x="5133" y="805261"/>
                  </a:lnTo>
                  <a:lnTo>
                    <a:pt x="1294" y="854147"/>
                  </a:lnTo>
                  <a:lnTo>
                    <a:pt x="0" y="903732"/>
                  </a:lnTo>
                  <a:lnTo>
                    <a:pt x="1294" y="953316"/>
                  </a:lnTo>
                  <a:lnTo>
                    <a:pt x="5133" y="1002202"/>
                  </a:lnTo>
                  <a:lnTo>
                    <a:pt x="11449" y="1050320"/>
                  </a:lnTo>
                  <a:lnTo>
                    <a:pt x="20177" y="1097601"/>
                  </a:lnTo>
                  <a:lnTo>
                    <a:pt x="31249" y="1143977"/>
                  </a:lnTo>
                  <a:lnTo>
                    <a:pt x="44598" y="1189378"/>
                  </a:lnTo>
                  <a:lnTo>
                    <a:pt x="60158" y="1233736"/>
                  </a:lnTo>
                  <a:lnTo>
                    <a:pt x="77862" y="1276981"/>
                  </a:lnTo>
                  <a:lnTo>
                    <a:pt x="97644" y="1319045"/>
                  </a:lnTo>
                  <a:lnTo>
                    <a:pt x="119436" y="1359859"/>
                  </a:lnTo>
                  <a:lnTo>
                    <a:pt x="143172" y="1399354"/>
                  </a:lnTo>
                  <a:lnTo>
                    <a:pt x="168786" y="1437461"/>
                  </a:lnTo>
                  <a:lnTo>
                    <a:pt x="196209" y="1474111"/>
                  </a:lnTo>
                  <a:lnTo>
                    <a:pt x="225377" y="1509235"/>
                  </a:lnTo>
                  <a:lnTo>
                    <a:pt x="256222" y="1542764"/>
                  </a:lnTo>
                  <a:lnTo>
                    <a:pt x="288677" y="1574629"/>
                  </a:lnTo>
                  <a:lnTo>
                    <a:pt x="322676" y="1604762"/>
                  </a:lnTo>
                  <a:lnTo>
                    <a:pt x="358152" y="1633094"/>
                  </a:lnTo>
                  <a:lnTo>
                    <a:pt x="395038" y="1659554"/>
                  </a:lnTo>
                  <a:lnTo>
                    <a:pt x="433267" y="1684076"/>
                  </a:lnTo>
                  <a:lnTo>
                    <a:pt x="472773" y="1706589"/>
                  </a:lnTo>
                  <a:lnTo>
                    <a:pt x="513490" y="1727025"/>
                  </a:lnTo>
                  <a:lnTo>
                    <a:pt x="555349" y="1745315"/>
                  </a:lnTo>
                  <a:lnTo>
                    <a:pt x="598285" y="1761390"/>
                  </a:lnTo>
                  <a:lnTo>
                    <a:pt x="642231" y="1775181"/>
                  </a:lnTo>
                  <a:lnTo>
                    <a:pt x="687121" y="1786619"/>
                  </a:lnTo>
                  <a:lnTo>
                    <a:pt x="732887" y="1795635"/>
                  </a:lnTo>
                  <a:lnTo>
                    <a:pt x="779462" y="1802160"/>
                  </a:lnTo>
                  <a:lnTo>
                    <a:pt x="826781" y="1806126"/>
                  </a:lnTo>
                  <a:lnTo>
                    <a:pt x="874776" y="1807464"/>
                  </a:lnTo>
                  <a:lnTo>
                    <a:pt x="922770" y="1806126"/>
                  </a:lnTo>
                  <a:lnTo>
                    <a:pt x="970089" y="1802160"/>
                  </a:lnTo>
                  <a:lnTo>
                    <a:pt x="1016664" y="1795635"/>
                  </a:lnTo>
                  <a:lnTo>
                    <a:pt x="1062430" y="1786619"/>
                  </a:lnTo>
                  <a:lnTo>
                    <a:pt x="1107320" y="1775181"/>
                  </a:lnTo>
                  <a:lnTo>
                    <a:pt x="1151266" y="1761390"/>
                  </a:lnTo>
                  <a:lnTo>
                    <a:pt x="1194202" y="1745315"/>
                  </a:lnTo>
                  <a:lnTo>
                    <a:pt x="1236061" y="1727025"/>
                  </a:lnTo>
                  <a:lnTo>
                    <a:pt x="1276778" y="1706589"/>
                  </a:lnTo>
                  <a:lnTo>
                    <a:pt x="1316284" y="1684076"/>
                  </a:lnTo>
                  <a:lnTo>
                    <a:pt x="1354513" y="1659554"/>
                  </a:lnTo>
                  <a:lnTo>
                    <a:pt x="1391399" y="1633094"/>
                  </a:lnTo>
                  <a:lnTo>
                    <a:pt x="1426875" y="1604762"/>
                  </a:lnTo>
                  <a:lnTo>
                    <a:pt x="1460874" y="1574629"/>
                  </a:lnTo>
                  <a:lnTo>
                    <a:pt x="1493329" y="1542764"/>
                  </a:lnTo>
                  <a:lnTo>
                    <a:pt x="1524174" y="1509235"/>
                  </a:lnTo>
                  <a:lnTo>
                    <a:pt x="1553342" y="1474111"/>
                  </a:lnTo>
                  <a:lnTo>
                    <a:pt x="1580765" y="1437461"/>
                  </a:lnTo>
                  <a:lnTo>
                    <a:pt x="1606379" y="1399354"/>
                  </a:lnTo>
                  <a:lnTo>
                    <a:pt x="1630115" y="1359859"/>
                  </a:lnTo>
                  <a:lnTo>
                    <a:pt x="1651907" y="1319045"/>
                  </a:lnTo>
                  <a:lnTo>
                    <a:pt x="1671689" y="1276981"/>
                  </a:lnTo>
                  <a:lnTo>
                    <a:pt x="1689393" y="1233736"/>
                  </a:lnTo>
                  <a:lnTo>
                    <a:pt x="1704953" y="1189378"/>
                  </a:lnTo>
                  <a:lnTo>
                    <a:pt x="1718302" y="1143977"/>
                  </a:lnTo>
                  <a:lnTo>
                    <a:pt x="1729374" y="1097601"/>
                  </a:lnTo>
                  <a:lnTo>
                    <a:pt x="1738102" y="1050320"/>
                  </a:lnTo>
                  <a:lnTo>
                    <a:pt x="1744418" y="1002202"/>
                  </a:lnTo>
                  <a:lnTo>
                    <a:pt x="1748257" y="953316"/>
                  </a:lnTo>
                  <a:lnTo>
                    <a:pt x="1749552" y="903732"/>
                  </a:lnTo>
                  <a:lnTo>
                    <a:pt x="1748257" y="854147"/>
                  </a:lnTo>
                  <a:lnTo>
                    <a:pt x="1744418" y="805261"/>
                  </a:lnTo>
                  <a:lnTo>
                    <a:pt x="1738102" y="757143"/>
                  </a:lnTo>
                  <a:lnTo>
                    <a:pt x="1729374" y="709862"/>
                  </a:lnTo>
                  <a:lnTo>
                    <a:pt x="1718302" y="663486"/>
                  </a:lnTo>
                  <a:lnTo>
                    <a:pt x="1704953" y="618085"/>
                  </a:lnTo>
                  <a:lnTo>
                    <a:pt x="1689393" y="573727"/>
                  </a:lnTo>
                  <a:lnTo>
                    <a:pt x="1671689" y="530482"/>
                  </a:lnTo>
                  <a:lnTo>
                    <a:pt x="1651907" y="488418"/>
                  </a:lnTo>
                  <a:lnTo>
                    <a:pt x="1630115" y="447604"/>
                  </a:lnTo>
                  <a:lnTo>
                    <a:pt x="1606379" y="408109"/>
                  </a:lnTo>
                  <a:lnTo>
                    <a:pt x="1580765" y="370002"/>
                  </a:lnTo>
                  <a:lnTo>
                    <a:pt x="1553342" y="333352"/>
                  </a:lnTo>
                  <a:lnTo>
                    <a:pt x="1524174" y="298228"/>
                  </a:lnTo>
                  <a:lnTo>
                    <a:pt x="1493329" y="264699"/>
                  </a:lnTo>
                  <a:lnTo>
                    <a:pt x="1460874" y="232834"/>
                  </a:lnTo>
                  <a:lnTo>
                    <a:pt x="1426875" y="202701"/>
                  </a:lnTo>
                  <a:lnTo>
                    <a:pt x="1391399" y="174369"/>
                  </a:lnTo>
                  <a:lnTo>
                    <a:pt x="1354513" y="147909"/>
                  </a:lnTo>
                  <a:lnTo>
                    <a:pt x="1316284" y="123387"/>
                  </a:lnTo>
                  <a:lnTo>
                    <a:pt x="1276778" y="100874"/>
                  </a:lnTo>
                  <a:lnTo>
                    <a:pt x="1236061" y="80438"/>
                  </a:lnTo>
                  <a:lnTo>
                    <a:pt x="1194202" y="62148"/>
                  </a:lnTo>
                  <a:lnTo>
                    <a:pt x="1151266" y="46073"/>
                  </a:lnTo>
                  <a:lnTo>
                    <a:pt x="1107320" y="32282"/>
                  </a:lnTo>
                  <a:lnTo>
                    <a:pt x="1062430" y="20844"/>
                  </a:lnTo>
                  <a:lnTo>
                    <a:pt x="1016664" y="11828"/>
                  </a:lnTo>
                  <a:lnTo>
                    <a:pt x="970089" y="5303"/>
                  </a:lnTo>
                  <a:lnTo>
                    <a:pt x="922770" y="1337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FFFF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182357" y="4605654"/>
            <a:ext cx="7219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19%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utilisation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00932" y="4632197"/>
            <a:ext cx="11150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$1.7k</a:t>
            </a:r>
            <a:r>
              <a:rPr sz="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profit</a:t>
            </a:r>
            <a:r>
              <a:rPr sz="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02142" y="3998350"/>
            <a:ext cx="988694" cy="70040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2000" b="1" spc="165" dirty="0">
                <a:solidFill>
                  <a:srgbClr val="FFFFFF"/>
                </a:solidFill>
                <a:latin typeface="Arial Narrow"/>
                <a:cs typeface="Arial Narrow"/>
              </a:rPr>
              <a:t>$9.27Bn</a:t>
            </a:r>
            <a:endParaRPr sz="2000">
              <a:latin typeface="Arial Narrow"/>
              <a:cs typeface="Arial Narrow"/>
            </a:endParaRPr>
          </a:p>
          <a:p>
            <a:pPr marL="635" algn="ctr">
              <a:lnSpc>
                <a:spcPts val="930"/>
              </a:lnSpc>
              <a:spcBef>
                <a:spcPts val="105"/>
              </a:spcBef>
            </a:pPr>
            <a:r>
              <a:rPr sz="900" i="1" spc="55" dirty="0">
                <a:solidFill>
                  <a:srgbClr val="FFFFFF"/>
                </a:solidFill>
                <a:latin typeface="Arial Narrow"/>
                <a:cs typeface="Arial Narrow"/>
              </a:rPr>
              <a:t>Serviceable</a:t>
            </a:r>
            <a:endParaRPr sz="900">
              <a:latin typeface="Arial Narrow"/>
              <a:cs typeface="Arial Narrow"/>
            </a:endParaRPr>
          </a:p>
          <a:p>
            <a:pPr marL="156845" marR="149860" algn="ctr">
              <a:lnSpc>
                <a:spcPct val="73300"/>
              </a:lnSpc>
              <a:spcBef>
                <a:spcPts val="140"/>
              </a:spcBef>
            </a:pPr>
            <a:r>
              <a:rPr sz="900" i="1" spc="60" dirty="0">
                <a:solidFill>
                  <a:srgbClr val="FFFFFF"/>
                </a:solidFill>
                <a:latin typeface="Arial Narrow"/>
                <a:cs typeface="Arial Narrow"/>
              </a:rPr>
              <a:t>addressable </a:t>
            </a:r>
            <a:r>
              <a:rPr sz="900" i="1" spc="110" dirty="0">
                <a:solidFill>
                  <a:srgbClr val="FFFFFF"/>
                </a:solidFill>
                <a:latin typeface="Arial Narrow"/>
                <a:cs typeface="Arial Narrow"/>
              </a:rPr>
              <a:t>market</a:t>
            </a:r>
            <a:r>
              <a:rPr sz="900" i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i="1" spc="90" dirty="0">
                <a:solidFill>
                  <a:srgbClr val="FFFFFF"/>
                </a:solidFill>
                <a:latin typeface="Arial Narrow"/>
                <a:cs typeface="Arial Narrow"/>
              </a:rPr>
              <a:t>2030</a:t>
            </a:r>
            <a:endParaRPr sz="900">
              <a:latin typeface="Arial Narrow"/>
              <a:cs typeface="Arial Narrow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990344" y="2546604"/>
            <a:ext cx="5187950" cy="2743200"/>
            <a:chOff x="1990344" y="2546604"/>
            <a:chExt cx="5187950" cy="2743200"/>
          </a:xfrm>
        </p:grpSpPr>
        <p:sp>
          <p:nvSpPr>
            <p:cNvPr id="23" name="object 23"/>
            <p:cNvSpPr/>
            <p:nvPr/>
          </p:nvSpPr>
          <p:spPr>
            <a:xfrm>
              <a:off x="1990344" y="3482340"/>
              <a:ext cx="1750060" cy="1807845"/>
            </a:xfrm>
            <a:custGeom>
              <a:avLst/>
              <a:gdLst/>
              <a:ahLst/>
              <a:cxnLst/>
              <a:rect l="l" t="t" r="r" b="b"/>
              <a:pathLst>
                <a:path w="1750060" h="1807845">
                  <a:moveTo>
                    <a:pt x="874776" y="0"/>
                  </a:moveTo>
                  <a:lnTo>
                    <a:pt x="826781" y="1337"/>
                  </a:lnTo>
                  <a:lnTo>
                    <a:pt x="779462" y="5303"/>
                  </a:lnTo>
                  <a:lnTo>
                    <a:pt x="732887" y="11828"/>
                  </a:lnTo>
                  <a:lnTo>
                    <a:pt x="687121" y="20844"/>
                  </a:lnTo>
                  <a:lnTo>
                    <a:pt x="642231" y="32282"/>
                  </a:lnTo>
                  <a:lnTo>
                    <a:pt x="598285" y="46073"/>
                  </a:lnTo>
                  <a:lnTo>
                    <a:pt x="555349" y="62148"/>
                  </a:lnTo>
                  <a:lnTo>
                    <a:pt x="513490" y="80438"/>
                  </a:lnTo>
                  <a:lnTo>
                    <a:pt x="472773" y="100874"/>
                  </a:lnTo>
                  <a:lnTo>
                    <a:pt x="433267" y="123387"/>
                  </a:lnTo>
                  <a:lnTo>
                    <a:pt x="395038" y="147909"/>
                  </a:lnTo>
                  <a:lnTo>
                    <a:pt x="358152" y="174369"/>
                  </a:lnTo>
                  <a:lnTo>
                    <a:pt x="322676" y="202701"/>
                  </a:lnTo>
                  <a:lnTo>
                    <a:pt x="288677" y="232834"/>
                  </a:lnTo>
                  <a:lnTo>
                    <a:pt x="256222" y="264699"/>
                  </a:lnTo>
                  <a:lnTo>
                    <a:pt x="225377" y="298228"/>
                  </a:lnTo>
                  <a:lnTo>
                    <a:pt x="196209" y="333352"/>
                  </a:lnTo>
                  <a:lnTo>
                    <a:pt x="168786" y="370002"/>
                  </a:lnTo>
                  <a:lnTo>
                    <a:pt x="143172" y="408109"/>
                  </a:lnTo>
                  <a:lnTo>
                    <a:pt x="119436" y="447604"/>
                  </a:lnTo>
                  <a:lnTo>
                    <a:pt x="97644" y="488418"/>
                  </a:lnTo>
                  <a:lnTo>
                    <a:pt x="77862" y="530482"/>
                  </a:lnTo>
                  <a:lnTo>
                    <a:pt x="60158" y="573727"/>
                  </a:lnTo>
                  <a:lnTo>
                    <a:pt x="44598" y="618085"/>
                  </a:lnTo>
                  <a:lnTo>
                    <a:pt x="31249" y="663486"/>
                  </a:lnTo>
                  <a:lnTo>
                    <a:pt x="20177" y="709862"/>
                  </a:lnTo>
                  <a:lnTo>
                    <a:pt x="11449" y="757143"/>
                  </a:lnTo>
                  <a:lnTo>
                    <a:pt x="5133" y="805261"/>
                  </a:lnTo>
                  <a:lnTo>
                    <a:pt x="1294" y="854147"/>
                  </a:lnTo>
                  <a:lnTo>
                    <a:pt x="0" y="903732"/>
                  </a:lnTo>
                  <a:lnTo>
                    <a:pt x="1294" y="953316"/>
                  </a:lnTo>
                  <a:lnTo>
                    <a:pt x="5133" y="1002202"/>
                  </a:lnTo>
                  <a:lnTo>
                    <a:pt x="11449" y="1050320"/>
                  </a:lnTo>
                  <a:lnTo>
                    <a:pt x="20177" y="1097601"/>
                  </a:lnTo>
                  <a:lnTo>
                    <a:pt x="31249" y="1143977"/>
                  </a:lnTo>
                  <a:lnTo>
                    <a:pt x="44598" y="1189378"/>
                  </a:lnTo>
                  <a:lnTo>
                    <a:pt x="60158" y="1233736"/>
                  </a:lnTo>
                  <a:lnTo>
                    <a:pt x="77862" y="1276981"/>
                  </a:lnTo>
                  <a:lnTo>
                    <a:pt x="97644" y="1319045"/>
                  </a:lnTo>
                  <a:lnTo>
                    <a:pt x="119436" y="1359859"/>
                  </a:lnTo>
                  <a:lnTo>
                    <a:pt x="143172" y="1399354"/>
                  </a:lnTo>
                  <a:lnTo>
                    <a:pt x="168786" y="1437461"/>
                  </a:lnTo>
                  <a:lnTo>
                    <a:pt x="196209" y="1474111"/>
                  </a:lnTo>
                  <a:lnTo>
                    <a:pt x="225377" y="1509235"/>
                  </a:lnTo>
                  <a:lnTo>
                    <a:pt x="256222" y="1542764"/>
                  </a:lnTo>
                  <a:lnTo>
                    <a:pt x="288677" y="1574629"/>
                  </a:lnTo>
                  <a:lnTo>
                    <a:pt x="322676" y="1604762"/>
                  </a:lnTo>
                  <a:lnTo>
                    <a:pt x="358152" y="1633094"/>
                  </a:lnTo>
                  <a:lnTo>
                    <a:pt x="395038" y="1659554"/>
                  </a:lnTo>
                  <a:lnTo>
                    <a:pt x="433267" y="1684076"/>
                  </a:lnTo>
                  <a:lnTo>
                    <a:pt x="472773" y="1706589"/>
                  </a:lnTo>
                  <a:lnTo>
                    <a:pt x="513490" y="1727025"/>
                  </a:lnTo>
                  <a:lnTo>
                    <a:pt x="555349" y="1745315"/>
                  </a:lnTo>
                  <a:lnTo>
                    <a:pt x="598285" y="1761390"/>
                  </a:lnTo>
                  <a:lnTo>
                    <a:pt x="642231" y="1775181"/>
                  </a:lnTo>
                  <a:lnTo>
                    <a:pt x="687121" y="1786619"/>
                  </a:lnTo>
                  <a:lnTo>
                    <a:pt x="732887" y="1795635"/>
                  </a:lnTo>
                  <a:lnTo>
                    <a:pt x="779462" y="1802160"/>
                  </a:lnTo>
                  <a:lnTo>
                    <a:pt x="826781" y="1806126"/>
                  </a:lnTo>
                  <a:lnTo>
                    <a:pt x="874776" y="1807464"/>
                  </a:lnTo>
                  <a:lnTo>
                    <a:pt x="922770" y="1806126"/>
                  </a:lnTo>
                  <a:lnTo>
                    <a:pt x="970089" y="1802160"/>
                  </a:lnTo>
                  <a:lnTo>
                    <a:pt x="1016664" y="1795635"/>
                  </a:lnTo>
                  <a:lnTo>
                    <a:pt x="1062430" y="1786619"/>
                  </a:lnTo>
                  <a:lnTo>
                    <a:pt x="1107320" y="1775181"/>
                  </a:lnTo>
                  <a:lnTo>
                    <a:pt x="1151266" y="1761390"/>
                  </a:lnTo>
                  <a:lnTo>
                    <a:pt x="1194202" y="1745315"/>
                  </a:lnTo>
                  <a:lnTo>
                    <a:pt x="1236061" y="1727025"/>
                  </a:lnTo>
                  <a:lnTo>
                    <a:pt x="1276778" y="1706589"/>
                  </a:lnTo>
                  <a:lnTo>
                    <a:pt x="1316284" y="1684076"/>
                  </a:lnTo>
                  <a:lnTo>
                    <a:pt x="1354513" y="1659554"/>
                  </a:lnTo>
                  <a:lnTo>
                    <a:pt x="1391399" y="1633094"/>
                  </a:lnTo>
                  <a:lnTo>
                    <a:pt x="1426875" y="1604762"/>
                  </a:lnTo>
                  <a:lnTo>
                    <a:pt x="1460874" y="1574629"/>
                  </a:lnTo>
                  <a:lnTo>
                    <a:pt x="1493329" y="1542764"/>
                  </a:lnTo>
                  <a:lnTo>
                    <a:pt x="1524174" y="1509235"/>
                  </a:lnTo>
                  <a:lnTo>
                    <a:pt x="1553342" y="1474111"/>
                  </a:lnTo>
                  <a:lnTo>
                    <a:pt x="1580765" y="1437461"/>
                  </a:lnTo>
                  <a:lnTo>
                    <a:pt x="1606379" y="1399354"/>
                  </a:lnTo>
                  <a:lnTo>
                    <a:pt x="1630115" y="1359859"/>
                  </a:lnTo>
                  <a:lnTo>
                    <a:pt x="1651907" y="1319045"/>
                  </a:lnTo>
                  <a:lnTo>
                    <a:pt x="1671689" y="1276981"/>
                  </a:lnTo>
                  <a:lnTo>
                    <a:pt x="1689393" y="1233736"/>
                  </a:lnTo>
                  <a:lnTo>
                    <a:pt x="1704953" y="1189378"/>
                  </a:lnTo>
                  <a:lnTo>
                    <a:pt x="1718302" y="1143977"/>
                  </a:lnTo>
                  <a:lnTo>
                    <a:pt x="1729374" y="1097601"/>
                  </a:lnTo>
                  <a:lnTo>
                    <a:pt x="1738102" y="1050320"/>
                  </a:lnTo>
                  <a:lnTo>
                    <a:pt x="1744418" y="1002202"/>
                  </a:lnTo>
                  <a:lnTo>
                    <a:pt x="1748257" y="953316"/>
                  </a:lnTo>
                  <a:lnTo>
                    <a:pt x="1749552" y="903732"/>
                  </a:lnTo>
                  <a:lnTo>
                    <a:pt x="1748257" y="854147"/>
                  </a:lnTo>
                  <a:lnTo>
                    <a:pt x="1744418" y="805261"/>
                  </a:lnTo>
                  <a:lnTo>
                    <a:pt x="1738102" y="757143"/>
                  </a:lnTo>
                  <a:lnTo>
                    <a:pt x="1729374" y="709862"/>
                  </a:lnTo>
                  <a:lnTo>
                    <a:pt x="1718302" y="663486"/>
                  </a:lnTo>
                  <a:lnTo>
                    <a:pt x="1704953" y="618085"/>
                  </a:lnTo>
                  <a:lnTo>
                    <a:pt x="1689393" y="573727"/>
                  </a:lnTo>
                  <a:lnTo>
                    <a:pt x="1671689" y="530482"/>
                  </a:lnTo>
                  <a:lnTo>
                    <a:pt x="1651907" y="488418"/>
                  </a:lnTo>
                  <a:lnTo>
                    <a:pt x="1630115" y="447604"/>
                  </a:lnTo>
                  <a:lnTo>
                    <a:pt x="1606379" y="408109"/>
                  </a:lnTo>
                  <a:lnTo>
                    <a:pt x="1580765" y="370002"/>
                  </a:lnTo>
                  <a:lnTo>
                    <a:pt x="1553342" y="333352"/>
                  </a:lnTo>
                  <a:lnTo>
                    <a:pt x="1524174" y="298228"/>
                  </a:lnTo>
                  <a:lnTo>
                    <a:pt x="1493329" y="264699"/>
                  </a:lnTo>
                  <a:lnTo>
                    <a:pt x="1460874" y="232834"/>
                  </a:lnTo>
                  <a:lnTo>
                    <a:pt x="1426875" y="202701"/>
                  </a:lnTo>
                  <a:lnTo>
                    <a:pt x="1391399" y="174369"/>
                  </a:lnTo>
                  <a:lnTo>
                    <a:pt x="1354513" y="147909"/>
                  </a:lnTo>
                  <a:lnTo>
                    <a:pt x="1316284" y="123387"/>
                  </a:lnTo>
                  <a:lnTo>
                    <a:pt x="1276778" y="100874"/>
                  </a:lnTo>
                  <a:lnTo>
                    <a:pt x="1236061" y="80438"/>
                  </a:lnTo>
                  <a:lnTo>
                    <a:pt x="1194202" y="62148"/>
                  </a:lnTo>
                  <a:lnTo>
                    <a:pt x="1151266" y="46073"/>
                  </a:lnTo>
                  <a:lnTo>
                    <a:pt x="1107320" y="32282"/>
                  </a:lnTo>
                  <a:lnTo>
                    <a:pt x="1062430" y="20844"/>
                  </a:lnTo>
                  <a:lnTo>
                    <a:pt x="1016664" y="11828"/>
                  </a:lnTo>
                  <a:lnTo>
                    <a:pt x="970089" y="5303"/>
                  </a:lnTo>
                  <a:lnTo>
                    <a:pt x="922770" y="1337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FFFF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4176" y="2842260"/>
              <a:ext cx="272796" cy="4617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609588" y="2552700"/>
              <a:ext cx="568960" cy="401320"/>
            </a:xfrm>
            <a:custGeom>
              <a:avLst/>
              <a:gdLst/>
              <a:ahLst/>
              <a:cxnLst/>
              <a:rect l="l" t="t" r="r" b="b"/>
              <a:pathLst>
                <a:path w="568959" h="401319">
                  <a:moveTo>
                    <a:pt x="568451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568451" y="400812"/>
                  </a:lnTo>
                  <a:lnTo>
                    <a:pt x="568451" y="0"/>
                  </a:lnTo>
                  <a:close/>
                </a:path>
              </a:pathLst>
            </a:custGeom>
            <a:solidFill>
              <a:srgbClr val="FFFF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2546604"/>
              <a:ext cx="396240" cy="39623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930008" y="1580769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28" name="object 28"/>
          <p:cNvSpPr txBox="1"/>
          <p:nvPr/>
        </p:nvSpPr>
        <p:spPr>
          <a:xfrm>
            <a:off x="2386329" y="3882009"/>
            <a:ext cx="1026160" cy="78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48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29209">
              <a:lnSpc>
                <a:spcPts val="2200"/>
              </a:lnSpc>
            </a:pPr>
            <a:r>
              <a:rPr sz="2000" b="1" spc="190" dirty="0">
                <a:solidFill>
                  <a:srgbClr val="FFFFFF"/>
                </a:solidFill>
                <a:latin typeface="Arial Narrow"/>
                <a:cs typeface="Arial Narrow"/>
              </a:rPr>
              <a:t>$299Bn</a:t>
            </a:r>
            <a:endParaRPr sz="2000">
              <a:latin typeface="Arial Narrow"/>
              <a:cs typeface="Arial Narrow"/>
            </a:endParaRPr>
          </a:p>
          <a:p>
            <a:pPr marL="12700" marR="74295" indent="38100">
              <a:lnSpc>
                <a:spcPct val="72200"/>
              </a:lnSpc>
              <a:spcBef>
                <a:spcPts val="745"/>
              </a:spcBef>
            </a:pPr>
            <a:r>
              <a:rPr sz="900" i="1" spc="80" dirty="0">
                <a:solidFill>
                  <a:srgbClr val="FFFFFF"/>
                </a:solidFill>
                <a:latin typeface="Arial Narrow"/>
                <a:cs typeface="Arial Narrow"/>
              </a:rPr>
              <a:t>TGlobal</a:t>
            </a:r>
            <a:r>
              <a:rPr sz="900" i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i="1" spc="55" dirty="0">
                <a:solidFill>
                  <a:srgbClr val="FFFFFF"/>
                </a:solidFill>
                <a:latin typeface="Arial Narrow"/>
                <a:cs typeface="Arial Narrow"/>
              </a:rPr>
              <a:t>EV</a:t>
            </a:r>
            <a:r>
              <a:rPr sz="900" i="1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i="1" spc="40" dirty="0">
                <a:solidFill>
                  <a:srgbClr val="FFFFFF"/>
                </a:solidFill>
                <a:latin typeface="Arial Narrow"/>
                <a:cs typeface="Arial Narrow"/>
              </a:rPr>
              <a:t>sales </a:t>
            </a:r>
            <a:r>
              <a:rPr sz="900" i="1" spc="95" dirty="0">
                <a:solidFill>
                  <a:srgbClr val="FFFFFF"/>
                </a:solidFill>
                <a:latin typeface="Arial Narrow"/>
                <a:cs typeface="Arial Narrow"/>
              </a:rPr>
              <a:t>2030,</a:t>
            </a:r>
            <a:r>
              <a:rPr sz="900" i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i="1" spc="105" dirty="0">
                <a:solidFill>
                  <a:srgbClr val="FFFFFF"/>
                </a:solidFill>
                <a:latin typeface="Arial Narrow"/>
                <a:cs typeface="Arial Narrow"/>
              </a:rPr>
              <a:t>29.1m</a:t>
            </a:r>
            <a:r>
              <a:rPr sz="900" i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i="1" spc="65" dirty="0">
                <a:solidFill>
                  <a:srgbClr val="FFFFFF"/>
                </a:solidFill>
                <a:latin typeface="Arial Narrow"/>
                <a:cs typeface="Arial Narrow"/>
              </a:rPr>
              <a:t>units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136" y="3870959"/>
              <a:ext cx="3279648" cy="1054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6607" y="2510027"/>
              <a:ext cx="1060704" cy="92659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07491" y="3922521"/>
            <a:ext cx="287845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225" dirty="0">
                <a:solidFill>
                  <a:srgbClr val="FFFFFF"/>
                </a:solidFill>
                <a:latin typeface="Arial Narrow"/>
                <a:cs typeface="Arial Narrow"/>
              </a:rPr>
              <a:t>World</a:t>
            </a:r>
            <a:r>
              <a:rPr sz="2000" b="1" spc="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110" dirty="0">
                <a:solidFill>
                  <a:srgbClr val="FFFFFF"/>
                </a:solidFill>
                <a:latin typeface="Arial Narrow"/>
                <a:cs typeface="Arial Narrow"/>
              </a:rPr>
              <a:t>Class</a:t>
            </a:r>
            <a:r>
              <a:rPr sz="2000" b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215" dirty="0">
                <a:solidFill>
                  <a:srgbClr val="FFFFFF"/>
                </a:solidFill>
                <a:latin typeface="Arial Narrow"/>
                <a:cs typeface="Arial Narrow"/>
              </a:rPr>
              <a:t>Partner</a:t>
            </a:r>
            <a:r>
              <a:rPr sz="2000" b="1" spc="30" dirty="0">
                <a:solidFill>
                  <a:srgbClr val="FFFFFF"/>
                </a:solidFill>
                <a:latin typeface="Arial Narrow"/>
                <a:cs typeface="Arial Narrow"/>
              </a:rPr>
              <a:t>  </a:t>
            </a:r>
            <a:r>
              <a:rPr sz="2000" b="1" spc="195" dirty="0">
                <a:solidFill>
                  <a:srgbClr val="FFFFFF"/>
                </a:solidFill>
                <a:latin typeface="Arial Narrow"/>
                <a:cs typeface="Arial Narrow"/>
              </a:rPr>
              <a:t>To </a:t>
            </a:r>
            <a:r>
              <a:rPr sz="2000" b="1" spc="225" dirty="0">
                <a:solidFill>
                  <a:srgbClr val="FFFFFF"/>
                </a:solidFill>
                <a:latin typeface="Arial Narrow"/>
                <a:cs typeface="Arial Narrow"/>
              </a:rPr>
              <a:t>Develop</a:t>
            </a:r>
            <a:r>
              <a:rPr sz="20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235" dirty="0">
                <a:solidFill>
                  <a:srgbClr val="FFFFFF"/>
                </a:solidFill>
                <a:latin typeface="Arial Narrow"/>
                <a:cs typeface="Arial Narrow"/>
              </a:rPr>
              <a:t>Prototype</a:t>
            </a:r>
            <a:r>
              <a:rPr sz="2000" b="1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160" dirty="0">
                <a:solidFill>
                  <a:srgbClr val="FFFFFF"/>
                </a:solidFill>
                <a:latin typeface="Arial Narrow"/>
                <a:cs typeface="Arial Narrow"/>
              </a:rPr>
              <a:t>&amp; </a:t>
            </a:r>
            <a:r>
              <a:rPr sz="2000" b="1" spc="185" dirty="0">
                <a:solidFill>
                  <a:srgbClr val="FFFFFF"/>
                </a:solidFill>
                <a:latin typeface="Arial Narrow"/>
                <a:cs typeface="Arial Narrow"/>
              </a:rPr>
              <a:t>Commercialize</a:t>
            </a:r>
            <a:r>
              <a:rPr sz="2000" b="1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185" dirty="0">
                <a:solidFill>
                  <a:srgbClr val="FFFFFF"/>
                </a:solidFill>
                <a:latin typeface="Arial Narrow"/>
                <a:cs typeface="Arial Narrow"/>
              </a:rPr>
              <a:t>Product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81728" y="620268"/>
            <a:ext cx="6802120" cy="3708400"/>
            <a:chOff x="4681728" y="620268"/>
            <a:chExt cx="6802120" cy="3708400"/>
          </a:xfrm>
        </p:grpSpPr>
        <p:sp>
          <p:nvSpPr>
            <p:cNvPr id="7" name="object 7"/>
            <p:cNvSpPr/>
            <p:nvPr/>
          </p:nvSpPr>
          <p:spPr>
            <a:xfrm>
              <a:off x="4681728" y="620268"/>
              <a:ext cx="6802120" cy="3708400"/>
            </a:xfrm>
            <a:custGeom>
              <a:avLst/>
              <a:gdLst/>
              <a:ahLst/>
              <a:cxnLst/>
              <a:rect l="l" t="t" r="r" b="b"/>
              <a:pathLst>
                <a:path w="6802120" h="3708400">
                  <a:moveTo>
                    <a:pt x="6801611" y="0"/>
                  </a:moveTo>
                  <a:lnTo>
                    <a:pt x="0" y="0"/>
                  </a:lnTo>
                  <a:lnTo>
                    <a:pt x="0" y="3707891"/>
                  </a:lnTo>
                  <a:lnTo>
                    <a:pt x="6801611" y="3707891"/>
                  </a:lnTo>
                  <a:lnTo>
                    <a:pt x="6801611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8344" y="1033272"/>
              <a:ext cx="446531" cy="44653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681728" y="620268"/>
            <a:ext cx="6802120" cy="3708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109980">
              <a:lnSpc>
                <a:spcPct val="100000"/>
              </a:lnSpc>
            </a:pPr>
            <a:r>
              <a:rPr sz="1100" spc="-75" dirty="0">
                <a:solidFill>
                  <a:srgbClr val="001F43"/>
                </a:solidFill>
                <a:latin typeface="Arial Black"/>
                <a:cs typeface="Arial Black"/>
              </a:rPr>
              <a:t>Seabird</a:t>
            </a:r>
            <a:r>
              <a:rPr sz="1100" spc="-2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100" spc="-90" dirty="0">
                <a:solidFill>
                  <a:srgbClr val="001F43"/>
                </a:solidFill>
                <a:latin typeface="Arial Black"/>
                <a:cs typeface="Arial Black"/>
              </a:rPr>
              <a:t>Technologies</a:t>
            </a:r>
            <a:r>
              <a:rPr sz="1100" spc="-1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100" spc="-25" dirty="0">
                <a:solidFill>
                  <a:srgbClr val="001F43"/>
                </a:solidFill>
                <a:latin typeface="Arial Black"/>
                <a:cs typeface="Arial Black"/>
              </a:rPr>
              <a:t>Ltd</a:t>
            </a:r>
            <a:endParaRPr sz="1100">
              <a:latin typeface="Arial Black"/>
              <a:cs typeface="Arial Black"/>
            </a:endParaRPr>
          </a:p>
          <a:p>
            <a:pPr marL="1109980" marR="782320">
              <a:lnSpc>
                <a:spcPct val="145500"/>
              </a:lnSpc>
            </a:pP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Led</a:t>
            </a:r>
            <a:r>
              <a:rPr sz="1100" spc="-4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by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 CEO</a:t>
            </a:r>
            <a:r>
              <a:rPr sz="1100" spc="-5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Richard</a:t>
            </a:r>
            <a:r>
              <a:rPr sz="1100" spc="-4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Draisey,</a:t>
            </a:r>
            <a:r>
              <a:rPr sz="1100" spc="-5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001F43"/>
                </a:solidFill>
                <a:latin typeface="Lucida Sans"/>
                <a:cs typeface="Lucida Sans"/>
              </a:rPr>
              <a:t>ex-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McLaren</a:t>
            </a:r>
            <a:r>
              <a:rPr sz="1100" spc="-7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45" dirty="0">
                <a:solidFill>
                  <a:srgbClr val="001F43"/>
                </a:solidFill>
                <a:latin typeface="Lucida Sans"/>
                <a:cs typeface="Lucida Sans"/>
              </a:rPr>
              <a:t>Racing 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Strategy</a:t>
            </a:r>
            <a:r>
              <a:rPr sz="1100" spc="-7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001F43"/>
                </a:solidFill>
                <a:latin typeface="Lucida Sans"/>
                <a:cs typeface="Lucida Sans"/>
              </a:rPr>
              <a:t>&amp;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 Finance</a:t>
            </a:r>
            <a:r>
              <a:rPr sz="1100" spc="-3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Director </a:t>
            </a:r>
            <a:r>
              <a:rPr sz="1100" spc="-40" dirty="0">
                <a:solidFill>
                  <a:srgbClr val="001F43"/>
                </a:solidFill>
                <a:latin typeface="Lucida Sans"/>
                <a:cs typeface="Lucida Sans"/>
              </a:rPr>
              <a:t>Co-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Founded</a:t>
            </a:r>
            <a:r>
              <a:rPr sz="1100" spc="-4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by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001F43"/>
                </a:solidFill>
                <a:latin typeface="Lucida Sans"/>
                <a:cs typeface="Lucida Sans"/>
              </a:rPr>
              <a:t>Alejandro</a:t>
            </a:r>
            <a:r>
              <a:rPr sz="1100" spc="-4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70" dirty="0">
                <a:solidFill>
                  <a:srgbClr val="001F43"/>
                </a:solidFill>
                <a:latin typeface="Lucida Sans"/>
                <a:cs typeface="Lucida Sans"/>
              </a:rPr>
              <a:t>Agag,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Chairman</a:t>
            </a:r>
            <a:r>
              <a:rPr sz="1100" spc="-5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of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Formula</a:t>
            </a:r>
            <a:r>
              <a:rPr sz="1100" spc="-4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001F43"/>
                </a:solidFill>
                <a:latin typeface="Lucida Sans"/>
                <a:cs typeface="Lucida Sans"/>
              </a:rPr>
              <a:t>E,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Extreme</a:t>
            </a:r>
            <a:r>
              <a:rPr sz="1100" spc="-8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001F43"/>
                </a:solidFill>
                <a:latin typeface="Lucida Sans"/>
                <a:cs typeface="Lucida Sans"/>
              </a:rPr>
              <a:t>E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001F43"/>
                </a:solidFill>
                <a:latin typeface="Lucida Sans"/>
                <a:cs typeface="Lucida Sans"/>
              </a:rPr>
              <a:t>&amp;</a:t>
            </a:r>
            <a:r>
              <a:rPr sz="11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E1</a:t>
            </a:r>
            <a:endParaRPr sz="11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1100">
              <a:latin typeface="Lucida Sans"/>
              <a:cs typeface="Lucida Sans"/>
            </a:endParaRPr>
          </a:p>
          <a:p>
            <a:pPr marL="1109980">
              <a:lnSpc>
                <a:spcPct val="100000"/>
              </a:lnSpc>
            </a:pPr>
            <a:r>
              <a:rPr sz="1000" dirty="0">
                <a:solidFill>
                  <a:srgbClr val="001F43"/>
                </a:solidFill>
                <a:latin typeface="Lucida Sans"/>
                <a:cs typeface="Lucida Sans"/>
              </a:rPr>
              <a:t>World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001F43"/>
                </a:solidFill>
                <a:latin typeface="Lucida Sans"/>
                <a:cs typeface="Lucida Sans"/>
              </a:rPr>
              <a:t>class</a:t>
            </a:r>
            <a:r>
              <a:rPr sz="10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001F43"/>
                </a:solidFill>
                <a:latin typeface="Lucida Sans"/>
                <a:cs typeface="Lucida Sans"/>
              </a:rPr>
              <a:t>engineering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team</a:t>
            </a:r>
            <a:r>
              <a:rPr sz="1000" spc="-2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001F43"/>
                </a:solidFill>
                <a:latin typeface="Lucida Sans"/>
                <a:cs typeface="Lucida Sans"/>
              </a:rPr>
              <a:t>with</a:t>
            </a:r>
            <a:r>
              <a:rPr sz="1000" spc="-2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vast</a:t>
            </a:r>
            <a:r>
              <a:rPr sz="1000" spc="-2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001F43"/>
                </a:solidFill>
                <a:latin typeface="Lucida Sans"/>
                <a:cs typeface="Lucida Sans"/>
              </a:rPr>
              <a:t>experience</a:t>
            </a:r>
            <a:r>
              <a:rPr sz="1000" spc="-2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5" dirty="0">
                <a:solidFill>
                  <a:srgbClr val="001F43"/>
                </a:solidFill>
                <a:latin typeface="Lucida Sans"/>
                <a:cs typeface="Lucida Sans"/>
              </a:rPr>
              <a:t>spanning</a:t>
            </a:r>
            <a:r>
              <a:rPr sz="10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001F43"/>
                </a:solidFill>
                <a:latin typeface="Lucida Sans"/>
                <a:cs typeface="Lucida Sans"/>
              </a:rPr>
              <a:t>multiple</a:t>
            </a:r>
            <a:r>
              <a:rPr sz="1000" spc="-1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industries</a:t>
            </a:r>
            <a:endParaRPr sz="1000">
              <a:latin typeface="Lucida Sans"/>
              <a:cs typeface="Lucida Sans"/>
            </a:endParaRPr>
          </a:p>
          <a:p>
            <a:pPr marL="1282700" indent="-1727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0000"/>
              <a:buChar char="•"/>
              <a:tabLst>
                <a:tab pos="1282700" algn="l"/>
              </a:tabLst>
            </a:pPr>
            <a:r>
              <a:rPr sz="1000" spc="-45" dirty="0">
                <a:solidFill>
                  <a:srgbClr val="001F43"/>
                </a:solidFill>
                <a:latin typeface="Lucida Sans"/>
                <a:cs typeface="Lucida Sans"/>
              </a:rPr>
              <a:t>High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20" dirty="0">
                <a:solidFill>
                  <a:srgbClr val="001F43"/>
                </a:solidFill>
                <a:latin typeface="Lucida Sans"/>
                <a:cs typeface="Lucida Sans"/>
              </a:rPr>
              <a:t>performance</a:t>
            </a:r>
            <a:r>
              <a:rPr sz="1000" spc="-1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automotive</a:t>
            </a:r>
            <a:endParaRPr sz="1000">
              <a:latin typeface="Lucida Sans"/>
              <a:cs typeface="Lucida Sans"/>
            </a:endParaRPr>
          </a:p>
          <a:p>
            <a:pPr marL="1282700" indent="-1727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0000"/>
              <a:buChar char="•"/>
              <a:tabLst>
                <a:tab pos="1282700" algn="l"/>
              </a:tabLst>
            </a:pPr>
            <a:r>
              <a:rPr sz="1000" spc="-30" dirty="0">
                <a:solidFill>
                  <a:srgbClr val="001F43"/>
                </a:solidFill>
                <a:latin typeface="Lucida Sans"/>
                <a:cs typeface="Lucida Sans"/>
              </a:rPr>
              <a:t>Electric</a:t>
            </a:r>
            <a:r>
              <a:rPr sz="100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mobility</a:t>
            </a:r>
            <a:endParaRPr sz="1000">
              <a:latin typeface="Lucida Sans"/>
              <a:cs typeface="Lucida Sans"/>
            </a:endParaRPr>
          </a:p>
          <a:p>
            <a:pPr marL="1282700" indent="-1727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0000"/>
              <a:buChar char="•"/>
              <a:tabLst>
                <a:tab pos="1282700" algn="l"/>
              </a:tabLst>
            </a:pPr>
            <a:r>
              <a:rPr sz="1000" spc="-20" dirty="0">
                <a:solidFill>
                  <a:srgbClr val="001F43"/>
                </a:solidFill>
                <a:latin typeface="Lucida Sans"/>
                <a:cs typeface="Lucida Sans"/>
              </a:rPr>
              <a:t>Formula</a:t>
            </a:r>
            <a:r>
              <a:rPr sz="1000" spc="-3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One,</a:t>
            </a:r>
            <a:r>
              <a:rPr sz="1000" spc="-3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001F43"/>
                </a:solidFill>
                <a:latin typeface="Lucida Sans"/>
                <a:cs typeface="Lucida Sans"/>
              </a:rPr>
              <a:t>Electric</a:t>
            </a:r>
            <a:r>
              <a:rPr sz="10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motorsport</a:t>
            </a: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(Formula</a:t>
            </a:r>
            <a:r>
              <a:rPr sz="1000" spc="-2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001F43"/>
                </a:solidFill>
                <a:latin typeface="Lucida Sans"/>
                <a:cs typeface="Lucida Sans"/>
              </a:rPr>
              <a:t>E,</a:t>
            </a:r>
            <a:r>
              <a:rPr sz="10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Extreme</a:t>
            </a: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20" dirty="0">
                <a:solidFill>
                  <a:srgbClr val="001F43"/>
                </a:solidFill>
                <a:latin typeface="Lucida Sans"/>
                <a:cs typeface="Lucida Sans"/>
              </a:rPr>
              <a:t>E,</a:t>
            </a:r>
            <a:r>
              <a:rPr sz="1000" spc="-2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30" dirty="0">
                <a:solidFill>
                  <a:srgbClr val="001F43"/>
                </a:solidFill>
                <a:latin typeface="Lucida Sans"/>
                <a:cs typeface="Lucida Sans"/>
              </a:rPr>
              <a:t>E1</a:t>
            </a:r>
            <a:r>
              <a:rPr sz="10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Series)</a:t>
            </a:r>
            <a:endParaRPr sz="1000">
              <a:latin typeface="Lucida Sans"/>
              <a:cs typeface="Lucida Sans"/>
            </a:endParaRPr>
          </a:p>
          <a:p>
            <a:pPr marL="1282700" indent="-1727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0000"/>
              <a:buChar char="•"/>
              <a:tabLst>
                <a:tab pos="1282700" algn="l"/>
              </a:tabLst>
            </a:pP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Aerospace</a:t>
            </a:r>
            <a:endParaRPr sz="1000">
              <a:latin typeface="Lucida Sans"/>
              <a:cs typeface="Lucida Sans"/>
            </a:endParaRPr>
          </a:p>
          <a:p>
            <a:pPr marL="1282700" indent="-1727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10000"/>
              <a:buChar char="•"/>
              <a:tabLst>
                <a:tab pos="1282700" algn="l"/>
              </a:tabLst>
            </a:pPr>
            <a:r>
              <a:rPr sz="1000" spc="-10" dirty="0">
                <a:solidFill>
                  <a:srgbClr val="001F43"/>
                </a:solidFill>
                <a:latin typeface="Lucida Sans"/>
                <a:cs typeface="Lucida Sans"/>
              </a:rPr>
              <a:t>Maritime</a:t>
            </a:r>
            <a:endParaRPr sz="1000">
              <a:latin typeface="Lucida Sans"/>
              <a:cs typeface="Lucida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81728" y="3649979"/>
            <a:ext cx="6802120" cy="2592705"/>
            <a:chOff x="4681728" y="3649979"/>
            <a:chExt cx="6802120" cy="2592705"/>
          </a:xfrm>
        </p:grpSpPr>
        <p:sp>
          <p:nvSpPr>
            <p:cNvPr id="11" name="object 11"/>
            <p:cNvSpPr/>
            <p:nvPr/>
          </p:nvSpPr>
          <p:spPr>
            <a:xfrm>
              <a:off x="4681728" y="4511039"/>
              <a:ext cx="6802120" cy="1731645"/>
            </a:xfrm>
            <a:custGeom>
              <a:avLst/>
              <a:gdLst/>
              <a:ahLst/>
              <a:cxnLst/>
              <a:rect l="l" t="t" r="r" b="b"/>
              <a:pathLst>
                <a:path w="6802120" h="1731645">
                  <a:moveTo>
                    <a:pt x="6801611" y="0"/>
                  </a:moveTo>
                  <a:lnTo>
                    <a:pt x="0" y="0"/>
                  </a:lnTo>
                  <a:lnTo>
                    <a:pt x="0" y="1731263"/>
                  </a:lnTo>
                  <a:lnTo>
                    <a:pt x="6801611" y="1731263"/>
                  </a:lnTo>
                  <a:lnTo>
                    <a:pt x="6801611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8240" y="4724399"/>
              <a:ext cx="446532" cy="4465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1904" y="3715511"/>
              <a:ext cx="665988" cy="2346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23576" y="3713987"/>
              <a:ext cx="224027" cy="2286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35824" y="3773425"/>
              <a:ext cx="675131" cy="944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00260" y="3752087"/>
              <a:ext cx="222503" cy="1722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41664" y="3649979"/>
              <a:ext cx="565403" cy="3413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75960" y="3730751"/>
              <a:ext cx="819912" cy="17983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681728" y="4511040"/>
            <a:ext cx="6802120" cy="17316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25"/>
              </a:spcBef>
            </a:pPr>
            <a:endParaRPr sz="1200">
              <a:latin typeface="Times New Roman"/>
              <a:cs typeface="Times New Roman"/>
            </a:endParaRPr>
          </a:p>
          <a:p>
            <a:pPr marL="1109980">
              <a:lnSpc>
                <a:spcPct val="100000"/>
              </a:lnSpc>
            </a:pPr>
            <a:r>
              <a:rPr sz="1200" spc="-125" dirty="0">
                <a:solidFill>
                  <a:srgbClr val="001F43"/>
                </a:solidFill>
                <a:latin typeface="Arial Black"/>
                <a:cs typeface="Arial Black"/>
              </a:rPr>
              <a:t>Key</a:t>
            </a:r>
            <a:r>
              <a:rPr sz="1200" spc="-4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001F43"/>
                </a:solidFill>
                <a:latin typeface="Arial Black"/>
                <a:cs typeface="Arial Black"/>
              </a:rPr>
              <a:t>Engineering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001F43"/>
                </a:solidFill>
                <a:latin typeface="Arial Black"/>
                <a:cs typeface="Arial Black"/>
              </a:rPr>
              <a:t>team</a:t>
            </a:r>
            <a:endParaRPr sz="1200">
              <a:latin typeface="Arial Black"/>
              <a:cs typeface="Arial Black"/>
            </a:endParaRPr>
          </a:p>
          <a:p>
            <a:pPr marL="1282700" indent="-172720">
              <a:lnSpc>
                <a:spcPct val="100000"/>
              </a:lnSpc>
              <a:spcBef>
                <a:spcPts val="940"/>
              </a:spcBef>
              <a:buClr>
                <a:srgbClr val="000000"/>
              </a:buClr>
              <a:buChar char="•"/>
              <a:tabLst>
                <a:tab pos="1282700" algn="l"/>
              </a:tabLst>
            </a:pP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Mark</a:t>
            </a:r>
            <a:r>
              <a:rPr sz="1100" spc="-6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Mathieson,</a:t>
            </a:r>
            <a:r>
              <a:rPr sz="1100" spc="23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001F43"/>
                </a:solidFill>
                <a:latin typeface="Lucida Sans"/>
                <a:cs typeface="Lucida Sans"/>
              </a:rPr>
              <a:t>ex-Chief</a:t>
            </a:r>
            <a:r>
              <a:rPr sz="1100" spc="-8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Engineer</a:t>
            </a:r>
            <a:r>
              <a:rPr sz="1100" spc="-7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Powertrain</a:t>
            </a:r>
            <a:r>
              <a:rPr sz="1100" spc="-8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Research</a:t>
            </a:r>
            <a:r>
              <a:rPr sz="1100" spc="-9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at</a:t>
            </a:r>
            <a:r>
              <a:rPr sz="1100" spc="-6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McLaren</a:t>
            </a:r>
            <a:endParaRPr sz="1100">
              <a:latin typeface="Lucida Sans"/>
              <a:cs typeface="Lucida Sans"/>
            </a:endParaRPr>
          </a:p>
          <a:p>
            <a:pPr marL="1282065">
              <a:lnSpc>
                <a:spcPct val="100000"/>
              </a:lnSpc>
            </a:pP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Automotive</a:t>
            </a:r>
            <a:endParaRPr sz="1100">
              <a:latin typeface="Lucida Sans"/>
              <a:cs typeface="Lucida Sans"/>
            </a:endParaRPr>
          </a:p>
          <a:p>
            <a:pPr marL="1282700" indent="-1727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282700" algn="l"/>
              </a:tabLst>
            </a:pP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Nathan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 Baker,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45" dirty="0">
                <a:solidFill>
                  <a:srgbClr val="001F43"/>
                </a:solidFill>
                <a:latin typeface="Lucida Sans"/>
                <a:cs typeface="Lucida Sans"/>
              </a:rPr>
              <a:t>ex-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VP</a:t>
            </a:r>
            <a:r>
              <a:rPr sz="11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Simulation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001F43"/>
                </a:solidFill>
                <a:latin typeface="Lucida Sans"/>
                <a:cs typeface="Lucida Sans"/>
              </a:rPr>
              <a:t>Engineering,</a:t>
            </a:r>
            <a:r>
              <a:rPr sz="1100" spc="-3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Arrival</a:t>
            </a:r>
            <a:endParaRPr sz="1100">
              <a:latin typeface="Lucida Sans"/>
              <a:cs typeface="Lucida Sans"/>
            </a:endParaRPr>
          </a:p>
          <a:p>
            <a:pPr marL="1282065" marR="876935" indent="-1727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282065" algn="l"/>
              </a:tabLst>
            </a:pP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Ciaran</a:t>
            </a:r>
            <a:r>
              <a:rPr sz="1100" spc="-5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Branney,</a:t>
            </a:r>
            <a:r>
              <a:rPr sz="11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45" dirty="0">
                <a:solidFill>
                  <a:srgbClr val="001F43"/>
                </a:solidFill>
                <a:latin typeface="Lucida Sans"/>
                <a:cs typeface="Lucida Sans"/>
              </a:rPr>
              <a:t>ex-</a:t>
            </a:r>
            <a:r>
              <a:rPr sz="1100" dirty="0">
                <a:solidFill>
                  <a:srgbClr val="001F43"/>
                </a:solidFill>
                <a:latin typeface="Lucida Sans"/>
                <a:cs typeface="Lucida Sans"/>
              </a:rPr>
              <a:t>Power</a:t>
            </a:r>
            <a:r>
              <a:rPr sz="1100" spc="-6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Unit</a:t>
            </a:r>
            <a:r>
              <a:rPr sz="1100" spc="-4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0" dirty="0">
                <a:solidFill>
                  <a:srgbClr val="001F43"/>
                </a:solidFill>
                <a:latin typeface="Lucida Sans"/>
                <a:cs typeface="Lucida Sans"/>
              </a:rPr>
              <a:t>performance</a:t>
            </a:r>
            <a:r>
              <a:rPr sz="1100" spc="-65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25" dirty="0">
                <a:solidFill>
                  <a:srgbClr val="001F43"/>
                </a:solidFill>
                <a:latin typeface="Lucida Sans"/>
                <a:cs typeface="Lucida Sans"/>
              </a:rPr>
              <a:t>lead,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Mercedes</a:t>
            </a:r>
            <a:r>
              <a:rPr sz="1100" spc="-6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dirty="0">
                <a:solidFill>
                  <a:srgbClr val="001F43"/>
                </a:solidFill>
                <a:latin typeface="Lucida Sans"/>
                <a:cs typeface="Lucida Sans"/>
              </a:rPr>
              <a:t>&amp;</a:t>
            </a:r>
            <a:r>
              <a:rPr sz="1100" spc="-30" dirty="0">
                <a:solidFill>
                  <a:srgbClr val="001F43"/>
                </a:solidFill>
                <a:latin typeface="Lucida Sans"/>
                <a:cs typeface="Lucida Sans"/>
              </a:rPr>
              <a:t> </a:t>
            </a:r>
            <a:r>
              <a:rPr sz="1100" spc="-10" dirty="0">
                <a:solidFill>
                  <a:srgbClr val="001F43"/>
                </a:solidFill>
                <a:latin typeface="Lucida Sans"/>
                <a:cs typeface="Lucida Sans"/>
              </a:rPr>
              <a:t>McLaren Automotive</a:t>
            </a:r>
            <a:endParaRPr sz="1100">
              <a:latin typeface="Lucida Sans"/>
              <a:cs typeface="Lucida San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75959" y="941832"/>
            <a:ext cx="1452371" cy="155448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4198620" y="841247"/>
              <a:ext cx="7412990" cy="958850"/>
            </a:xfrm>
            <a:custGeom>
              <a:avLst/>
              <a:gdLst/>
              <a:ahLst/>
              <a:cxnLst/>
              <a:rect l="l" t="t" r="r" b="b"/>
              <a:pathLst>
                <a:path w="7412990" h="958850">
                  <a:moveTo>
                    <a:pt x="7412735" y="0"/>
                  </a:moveTo>
                  <a:lnTo>
                    <a:pt x="0" y="0"/>
                  </a:lnTo>
                  <a:lnTo>
                    <a:pt x="0" y="958596"/>
                  </a:lnTo>
                  <a:lnTo>
                    <a:pt x="7412735" y="958596"/>
                  </a:lnTo>
                  <a:lnTo>
                    <a:pt x="7412735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3870959"/>
              <a:ext cx="1900427" cy="12984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6023" y="2510027"/>
              <a:ext cx="1060703" cy="9265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5132" y="1133855"/>
              <a:ext cx="446532" cy="4465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10461" y="3964025"/>
            <a:ext cx="167005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4999"/>
              </a:lnSpc>
              <a:spcBef>
                <a:spcPts val="100"/>
              </a:spcBef>
            </a:pPr>
            <a:r>
              <a:rPr sz="2000" b="1" spc="225" dirty="0">
                <a:solidFill>
                  <a:srgbClr val="FFFFFF"/>
                </a:solidFill>
                <a:latin typeface="Arial Narrow"/>
                <a:cs typeface="Arial Narrow"/>
              </a:rPr>
              <a:t>Prototype </a:t>
            </a:r>
            <a:r>
              <a:rPr sz="2000" b="1" spc="220" dirty="0">
                <a:solidFill>
                  <a:srgbClr val="FFFFFF"/>
                </a:solidFill>
                <a:latin typeface="Arial Narrow"/>
                <a:cs typeface="Arial Narrow"/>
              </a:rPr>
              <a:t>Development </a:t>
            </a:r>
            <a:r>
              <a:rPr sz="2000" b="1" spc="185" dirty="0">
                <a:solidFill>
                  <a:srgbClr val="FFFFFF"/>
                </a:solidFill>
                <a:latin typeface="Arial Narrow"/>
                <a:cs typeface="Arial Narrow"/>
              </a:rPr>
              <a:t>(Estimate)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98620" y="1964435"/>
            <a:ext cx="7412990" cy="4032885"/>
            <a:chOff x="4198620" y="1964435"/>
            <a:chExt cx="7412990" cy="4032885"/>
          </a:xfrm>
        </p:grpSpPr>
        <p:sp>
          <p:nvSpPr>
            <p:cNvPr id="9" name="object 9"/>
            <p:cNvSpPr/>
            <p:nvPr/>
          </p:nvSpPr>
          <p:spPr>
            <a:xfrm>
              <a:off x="4198620" y="1964435"/>
              <a:ext cx="7412990" cy="4032885"/>
            </a:xfrm>
            <a:custGeom>
              <a:avLst/>
              <a:gdLst/>
              <a:ahLst/>
              <a:cxnLst/>
              <a:rect l="l" t="t" r="r" b="b"/>
              <a:pathLst>
                <a:path w="7412990" h="4032885">
                  <a:moveTo>
                    <a:pt x="7412735" y="0"/>
                  </a:moveTo>
                  <a:lnTo>
                    <a:pt x="0" y="0"/>
                  </a:lnTo>
                  <a:lnTo>
                    <a:pt x="0" y="4032504"/>
                  </a:lnTo>
                  <a:lnTo>
                    <a:pt x="7412735" y="4032504"/>
                  </a:lnTo>
                  <a:lnTo>
                    <a:pt x="7412735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51093" y="2142616"/>
              <a:ext cx="0" cy="3781425"/>
            </a:xfrm>
            <a:custGeom>
              <a:avLst/>
              <a:gdLst/>
              <a:ahLst/>
              <a:cxnLst/>
              <a:rect l="l" t="t" r="r" b="b"/>
              <a:pathLst>
                <a:path h="3781425">
                  <a:moveTo>
                    <a:pt x="0" y="0"/>
                  </a:moveTo>
                  <a:lnTo>
                    <a:pt x="0" y="378129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98620" y="841247"/>
            <a:ext cx="7412990" cy="95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200">
              <a:latin typeface="Times New Roman"/>
              <a:cs typeface="Times New Roman"/>
            </a:endParaRPr>
          </a:p>
          <a:p>
            <a:pPr marL="1094740">
              <a:lnSpc>
                <a:spcPct val="100000"/>
              </a:lnSpc>
            </a:pPr>
            <a:r>
              <a:rPr sz="1200" spc="-120" dirty="0">
                <a:solidFill>
                  <a:srgbClr val="001F43"/>
                </a:solidFill>
                <a:latin typeface="Arial Black"/>
                <a:cs typeface="Arial Black"/>
              </a:rPr>
              <a:t>$7</a:t>
            </a:r>
            <a:r>
              <a:rPr sz="1200" spc="-8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to</a:t>
            </a:r>
            <a:r>
              <a:rPr sz="1200" spc="-8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25" dirty="0">
                <a:solidFill>
                  <a:srgbClr val="001F43"/>
                </a:solidFill>
                <a:latin typeface="Arial Black"/>
                <a:cs typeface="Arial Black"/>
              </a:rPr>
              <a:t>$8</a:t>
            </a:r>
            <a:r>
              <a:rPr sz="1200" spc="-9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43"/>
                </a:solidFill>
                <a:latin typeface="Arial Black"/>
                <a:cs typeface="Arial Black"/>
              </a:rPr>
              <a:t>million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89320" y="2651759"/>
            <a:ext cx="5349240" cy="3129280"/>
          </a:xfrm>
          <a:custGeom>
            <a:avLst/>
            <a:gdLst/>
            <a:ahLst/>
            <a:cxnLst/>
            <a:rect l="l" t="t" r="r" b="b"/>
            <a:pathLst>
              <a:path w="5349240" h="3129279">
                <a:moveTo>
                  <a:pt x="1344155" y="0"/>
                </a:moveTo>
                <a:lnTo>
                  <a:pt x="4572" y="0"/>
                </a:lnTo>
                <a:lnTo>
                  <a:pt x="4572" y="222504"/>
                </a:lnTo>
                <a:lnTo>
                  <a:pt x="1344155" y="222504"/>
                </a:lnTo>
                <a:lnTo>
                  <a:pt x="1344155" y="0"/>
                </a:lnTo>
                <a:close/>
              </a:path>
              <a:path w="5349240" h="3129279">
                <a:moveTo>
                  <a:pt x="2616708" y="406908"/>
                </a:moveTo>
                <a:lnTo>
                  <a:pt x="266700" y="406908"/>
                </a:lnTo>
                <a:lnTo>
                  <a:pt x="266700" y="606552"/>
                </a:lnTo>
                <a:lnTo>
                  <a:pt x="2616708" y="606552"/>
                </a:lnTo>
                <a:lnTo>
                  <a:pt x="2616708" y="406908"/>
                </a:lnTo>
                <a:close/>
              </a:path>
              <a:path w="5349240" h="3129279">
                <a:moveTo>
                  <a:pt x="3375660" y="832104"/>
                </a:moveTo>
                <a:lnTo>
                  <a:pt x="1312164" y="832104"/>
                </a:lnTo>
                <a:lnTo>
                  <a:pt x="1312164" y="1054608"/>
                </a:lnTo>
                <a:lnTo>
                  <a:pt x="3375660" y="1054608"/>
                </a:lnTo>
                <a:lnTo>
                  <a:pt x="3375660" y="832104"/>
                </a:lnTo>
                <a:close/>
              </a:path>
              <a:path w="5349240" h="3129279">
                <a:moveTo>
                  <a:pt x="3983736" y="1261872"/>
                </a:moveTo>
                <a:lnTo>
                  <a:pt x="1507236" y="1261872"/>
                </a:lnTo>
                <a:lnTo>
                  <a:pt x="1507236" y="1484376"/>
                </a:lnTo>
                <a:lnTo>
                  <a:pt x="3983736" y="1484376"/>
                </a:lnTo>
                <a:lnTo>
                  <a:pt x="3983736" y="1261872"/>
                </a:lnTo>
                <a:close/>
              </a:path>
              <a:path w="5349240" h="3129279">
                <a:moveTo>
                  <a:pt x="4158996" y="1726692"/>
                </a:moveTo>
                <a:lnTo>
                  <a:pt x="3351276" y="1726692"/>
                </a:lnTo>
                <a:lnTo>
                  <a:pt x="3351276" y="1949196"/>
                </a:lnTo>
                <a:lnTo>
                  <a:pt x="4158996" y="1949196"/>
                </a:lnTo>
                <a:lnTo>
                  <a:pt x="4158996" y="1726692"/>
                </a:lnTo>
                <a:close/>
              </a:path>
              <a:path w="5349240" h="3129279">
                <a:moveTo>
                  <a:pt x="4486656" y="2122932"/>
                </a:moveTo>
                <a:lnTo>
                  <a:pt x="4158996" y="2122932"/>
                </a:lnTo>
                <a:lnTo>
                  <a:pt x="4158996" y="2345436"/>
                </a:lnTo>
                <a:lnTo>
                  <a:pt x="4486656" y="2345436"/>
                </a:lnTo>
                <a:lnTo>
                  <a:pt x="4486656" y="2122932"/>
                </a:lnTo>
                <a:close/>
              </a:path>
              <a:path w="5349240" h="3129279">
                <a:moveTo>
                  <a:pt x="4981956" y="2519172"/>
                </a:moveTo>
                <a:lnTo>
                  <a:pt x="1773936" y="2519172"/>
                </a:lnTo>
                <a:lnTo>
                  <a:pt x="1773936" y="2741676"/>
                </a:lnTo>
                <a:lnTo>
                  <a:pt x="4981956" y="2741676"/>
                </a:lnTo>
                <a:lnTo>
                  <a:pt x="4981956" y="2519172"/>
                </a:lnTo>
                <a:close/>
              </a:path>
              <a:path w="5349240" h="3129279">
                <a:moveTo>
                  <a:pt x="5349240" y="2906268"/>
                </a:moveTo>
                <a:lnTo>
                  <a:pt x="0" y="2906268"/>
                </a:lnTo>
                <a:lnTo>
                  <a:pt x="0" y="3128772"/>
                </a:lnTo>
                <a:lnTo>
                  <a:pt x="5349240" y="3128772"/>
                </a:lnTo>
                <a:lnTo>
                  <a:pt x="5349240" y="2906268"/>
                </a:lnTo>
                <a:close/>
              </a:path>
            </a:pathLst>
          </a:custGeom>
          <a:solidFill>
            <a:srgbClr val="DB1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198620" y="1964435"/>
          <a:ext cx="7489190" cy="4026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8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45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47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0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341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352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1-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4-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7-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9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10-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38100">
                      <a:solidFill>
                        <a:srgbClr val="DB1313"/>
                      </a:solidFill>
                      <a:prstDash val="dot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13-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16-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Discovery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577850">
                        <a:lnSpc>
                          <a:spcPts val="124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Design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5867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Detailed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Design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99060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Sourcing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99060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Manufacturing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Assembly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4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8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1022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Rig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Testing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B13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3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0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618490">
                        <a:lnSpc>
                          <a:spcPts val="1400"/>
                        </a:lnSpc>
                        <a:spcBef>
                          <a:spcPts val="25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Vehicle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Testing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DB13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1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52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Commercialisation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DB1313"/>
                      </a:solidFill>
                      <a:prstDash val="dot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DB1313"/>
                      </a:solidFill>
                      <a:prstDash val="dot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4579620" y="1900427"/>
              <a:ext cx="6154420" cy="958850"/>
            </a:xfrm>
            <a:custGeom>
              <a:avLst/>
              <a:gdLst/>
              <a:ahLst/>
              <a:cxnLst/>
              <a:rect l="l" t="t" r="r" b="b"/>
              <a:pathLst>
                <a:path w="6154420" h="958850">
                  <a:moveTo>
                    <a:pt x="6153912" y="0"/>
                  </a:moveTo>
                  <a:lnTo>
                    <a:pt x="0" y="0"/>
                  </a:lnTo>
                  <a:lnTo>
                    <a:pt x="0" y="958596"/>
                  </a:lnTo>
                  <a:lnTo>
                    <a:pt x="6153912" y="958596"/>
                  </a:lnTo>
                  <a:lnTo>
                    <a:pt x="6153912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3947159"/>
              <a:ext cx="1900427" cy="12984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6023" y="2586227"/>
              <a:ext cx="1060703" cy="9265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6132" y="2193035"/>
              <a:ext cx="446532" cy="4465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579620" y="1900427"/>
            <a:ext cx="6154420" cy="95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200">
              <a:latin typeface="Times New Roman"/>
              <a:cs typeface="Times New Roman"/>
            </a:endParaRPr>
          </a:p>
          <a:p>
            <a:pPr marL="1109345" marR="981710">
              <a:lnSpc>
                <a:spcPct val="114999"/>
              </a:lnSpc>
            </a:pP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Structure</a:t>
            </a:r>
            <a:r>
              <a:rPr sz="1200" spc="-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demonstrates</a:t>
            </a:r>
            <a:r>
              <a:rPr sz="1200" spc="-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001F43"/>
                </a:solidFill>
                <a:latin typeface="Arial Black"/>
                <a:cs typeface="Arial Black"/>
              </a:rPr>
              <a:t>conviction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001F43"/>
                </a:solidFill>
                <a:latin typeface="Arial Black"/>
                <a:cs typeface="Arial Black"/>
              </a:rPr>
              <a:t>in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80" dirty="0">
                <a:solidFill>
                  <a:srgbClr val="001F43"/>
                </a:solidFill>
                <a:latin typeface="Arial Black"/>
                <a:cs typeface="Arial Black"/>
              </a:rPr>
              <a:t>technology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001F43"/>
                </a:solidFill>
                <a:latin typeface="Arial Black"/>
                <a:cs typeface="Arial Black"/>
              </a:rPr>
              <a:t>and </a:t>
            </a: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application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by</a:t>
            </a:r>
            <a:r>
              <a:rPr sz="1200" spc="-3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world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30" dirty="0">
                <a:solidFill>
                  <a:srgbClr val="001F43"/>
                </a:solidFill>
                <a:latin typeface="Arial Black"/>
                <a:cs typeface="Arial Black"/>
              </a:rPr>
              <a:t>class</a:t>
            </a:r>
            <a:r>
              <a:rPr sz="1200" spc="-4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43"/>
                </a:solidFill>
                <a:latin typeface="Arial Black"/>
                <a:cs typeface="Arial Black"/>
              </a:rPr>
              <a:t>partner.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0461" y="4040225"/>
            <a:ext cx="167005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14999"/>
              </a:lnSpc>
              <a:spcBef>
                <a:spcPts val="100"/>
              </a:spcBef>
            </a:pPr>
            <a:r>
              <a:rPr sz="2000" b="1" spc="210" dirty="0">
                <a:solidFill>
                  <a:srgbClr val="FFFFFF"/>
                </a:solidFill>
                <a:latin typeface="Arial Narrow"/>
                <a:cs typeface="Arial Narrow"/>
              </a:rPr>
              <a:t>Partner </a:t>
            </a:r>
            <a:r>
              <a:rPr sz="2000" b="1" spc="220" dirty="0">
                <a:solidFill>
                  <a:srgbClr val="FFFFFF"/>
                </a:solidFill>
                <a:latin typeface="Arial Narrow"/>
                <a:cs typeface="Arial Narrow"/>
              </a:rPr>
              <a:t>Development </a:t>
            </a:r>
            <a:r>
              <a:rPr sz="2000" b="1" spc="190" dirty="0">
                <a:solidFill>
                  <a:srgbClr val="FFFFFF"/>
                </a:solidFill>
                <a:latin typeface="Arial Narrow"/>
                <a:cs typeface="Arial Narrow"/>
              </a:rPr>
              <a:t>Contract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79620" y="3023616"/>
            <a:ext cx="6154420" cy="958850"/>
            <a:chOff x="4579620" y="3023616"/>
            <a:chExt cx="6154420" cy="958850"/>
          </a:xfrm>
        </p:grpSpPr>
        <p:sp>
          <p:nvSpPr>
            <p:cNvPr id="10" name="object 10"/>
            <p:cNvSpPr/>
            <p:nvPr/>
          </p:nvSpPr>
          <p:spPr>
            <a:xfrm>
              <a:off x="4579620" y="3023616"/>
              <a:ext cx="6154420" cy="958850"/>
            </a:xfrm>
            <a:custGeom>
              <a:avLst/>
              <a:gdLst/>
              <a:ahLst/>
              <a:cxnLst/>
              <a:rect l="l" t="t" r="r" b="b"/>
              <a:pathLst>
                <a:path w="6154420" h="958850">
                  <a:moveTo>
                    <a:pt x="6153912" y="0"/>
                  </a:moveTo>
                  <a:lnTo>
                    <a:pt x="0" y="0"/>
                  </a:lnTo>
                  <a:lnTo>
                    <a:pt x="0" y="958596"/>
                  </a:lnTo>
                  <a:lnTo>
                    <a:pt x="6153912" y="958596"/>
                  </a:lnTo>
                  <a:lnTo>
                    <a:pt x="6153912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6132" y="3316224"/>
              <a:ext cx="446532" cy="44653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579620" y="3023616"/>
            <a:ext cx="6154420" cy="95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200">
              <a:latin typeface="Times New Roman"/>
              <a:cs typeface="Times New Roman"/>
            </a:endParaRPr>
          </a:p>
          <a:p>
            <a:pPr marL="1109345">
              <a:lnSpc>
                <a:spcPct val="100000"/>
              </a:lnSpc>
            </a:pPr>
            <a:r>
              <a:rPr sz="1200" spc="-125" dirty="0">
                <a:solidFill>
                  <a:srgbClr val="001F43"/>
                </a:solidFill>
                <a:latin typeface="Arial Black"/>
                <a:cs typeface="Arial Black"/>
              </a:rPr>
              <a:t>10%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ownership</a:t>
            </a:r>
            <a:r>
              <a:rPr sz="1200" spc="-7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001F43"/>
                </a:solidFill>
                <a:latin typeface="Arial Black"/>
                <a:cs typeface="Arial Black"/>
              </a:rPr>
              <a:t>in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the</a:t>
            </a:r>
            <a:r>
              <a:rPr sz="1200" spc="-4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001F43"/>
                </a:solidFill>
                <a:latin typeface="Arial Black"/>
                <a:cs typeface="Arial Black"/>
              </a:rPr>
              <a:t>Company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when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revenue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attributable</a:t>
            </a:r>
            <a:r>
              <a:rPr sz="1200" spc="-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001F43"/>
                </a:solidFill>
                <a:latin typeface="Arial Black"/>
                <a:cs typeface="Arial Black"/>
              </a:rPr>
              <a:t>to</a:t>
            </a:r>
            <a:endParaRPr sz="1200">
              <a:latin typeface="Arial Black"/>
              <a:cs typeface="Arial Black"/>
            </a:endParaRPr>
          </a:p>
          <a:p>
            <a:pPr marL="1109345">
              <a:lnSpc>
                <a:spcPct val="100000"/>
              </a:lnSpc>
              <a:spcBef>
                <a:spcPts val="215"/>
              </a:spcBef>
            </a:pP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Partner’s</a:t>
            </a:r>
            <a:r>
              <a:rPr sz="1200" spc="-3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efforts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14" dirty="0">
                <a:solidFill>
                  <a:srgbClr val="001F43"/>
                </a:solidFill>
                <a:latin typeface="Arial Black"/>
                <a:cs typeface="Arial Black"/>
              </a:rPr>
              <a:t>exceeds</a:t>
            </a:r>
            <a:r>
              <a:rPr sz="1200" spc="-3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25" dirty="0">
                <a:solidFill>
                  <a:srgbClr val="001F43"/>
                </a:solidFill>
                <a:latin typeface="Arial Black"/>
                <a:cs typeface="Arial Black"/>
              </a:rPr>
              <a:t>$500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45" dirty="0">
                <a:solidFill>
                  <a:srgbClr val="001F43"/>
                </a:solidFill>
                <a:latin typeface="Arial Black"/>
                <a:cs typeface="Arial Black"/>
              </a:rPr>
              <a:t>million</a:t>
            </a:r>
            <a:r>
              <a:rPr sz="1200" spc="-10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per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43"/>
                </a:solidFill>
                <a:latin typeface="Arial Black"/>
                <a:cs typeface="Arial Black"/>
              </a:rPr>
              <a:t>annum.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9620" y="4146803"/>
            <a:ext cx="6154420" cy="1842770"/>
            <a:chOff x="4579620" y="4146803"/>
            <a:chExt cx="6154420" cy="1842770"/>
          </a:xfrm>
        </p:grpSpPr>
        <p:sp>
          <p:nvSpPr>
            <p:cNvPr id="14" name="object 14"/>
            <p:cNvSpPr/>
            <p:nvPr/>
          </p:nvSpPr>
          <p:spPr>
            <a:xfrm>
              <a:off x="4579620" y="4146803"/>
              <a:ext cx="6154420" cy="1842770"/>
            </a:xfrm>
            <a:custGeom>
              <a:avLst/>
              <a:gdLst/>
              <a:ahLst/>
              <a:cxnLst/>
              <a:rect l="l" t="t" r="r" b="b"/>
              <a:pathLst>
                <a:path w="6154420" h="1842770">
                  <a:moveTo>
                    <a:pt x="6153912" y="0"/>
                  </a:moveTo>
                  <a:lnTo>
                    <a:pt x="0" y="0"/>
                  </a:lnTo>
                  <a:lnTo>
                    <a:pt x="0" y="1842516"/>
                  </a:lnTo>
                  <a:lnTo>
                    <a:pt x="6153912" y="1842516"/>
                  </a:lnTo>
                  <a:lnTo>
                    <a:pt x="6153912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6132" y="4846319"/>
              <a:ext cx="446532" cy="44653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579620" y="4146803"/>
            <a:ext cx="6154420" cy="184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1200">
              <a:latin typeface="Times New Roman"/>
              <a:cs typeface="Times New Roman"/>
            </a:endParaRPr>
          </a:p>
          <a:p>
            <a:pPr marL="1109345">
              <a:lnSpc>
                <a:spcPct val="100000"/>
              </a:lnSpc>
            </a:pPr>
            <a:r>
              <a:rPr sz="1200" spc="-105" dirty="0">
                <a:solidFill>
                  <a:srgbClr val="001F43"/>
                </a:solidFill>
                <a:latin typeface="Arial Black"/>
                <a:cs typeface="Arial Black"/>
              </a:rPr>
              <a:t>Exclusive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75" dirty="0">
                <a:solidFill>
                  <a:srgbClr val="001F43"/>
                </a:solidFill>
                <a:latin typeface="Arial Black"/>
                <a:cs typeface="Arial Black"/>
              </a:rPr>
              <a:t>worldwide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45" dirty="0">
                <a:solidFill>
                  <a:srgbClr val="001F43"/>
                </a:solidFill>
                <a:latin typeface="Arial Black"/>
                <a:cs typeface="Arial Black"/>
              </a:rPr>
              <a:t>distributor</a:t>
            </a:r>
            <a:r>
              <a:rPr sz="1200" spc="-2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001F43"/>
                </a:solidFill>
                <a:latin typeface="Arial Black"/>
                <a:cs typeface="Arial Black"/>
              </a:rPr>
              <a:t>for </a:t>
            </a:r>
            <a:r>
              <a:rPr sz="1200" spc="-75" dirty="0">
                <a:solidFill>
                  <a:srgbClr val="001F43"/>
                </a:solidFill>
                <a:latin typeface="Arial Black"/>
                <a:cs typeface="Arial Black"/>
              </a:rPr>
              <a:t>two</a:t>
            </a:r>
            <a:r>
              <a:rPr sz="1200" spc="-4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43"/>
                </a:solidFill>
                <a:latin typeface="Arial Black"/>
                <a:cs typeface="Arial Black"/>
              </a:rPr>
              <a:t>years:</a:t>
            </a:r>
            <a:endParaRPr sz="1200">
              <a:latin typeface="Arial Black"/>
              <a:cs typeface="Arial Black"/>
            </a:endParaRPr>
          </a:p>
          <a:p>
            <a:pPr marL="1191260" indent="-81915">
              <a:lnSpc>
                <a:spcPct val="100000"/>
              </a:lnSpc>
              <a:spcBef>
                <a:spcPts val="819"/>
              </a:spcBef>
              <a:buChar char="·"/>
              <a:tabLst>
                <a:tab pos="1191260" algn="l"/>
              </a:tabLst>
            </a:pPr>
            <a:r>
              <a:rPr sz="1200" spc="-125" dirty="0">
                <a:solidFill>
                  <a:srgbClr val="001F43"/>
                </a:solidFill>
                <a:latin typeface="Arial Black"/>
                <a:cs typeface="Arial Black"/>
              </a:rPr>
              <a:t>10%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40" dirty="0">
                <a:solidFill>
                  <a:srgbClr val="001F43"/>
                </a:solidFill>
                <a:latin typeface="Arial Black"/>
                <a:cs typeface="Arial Black"/>
              </a:rPr>
              <a:t>of</a:t>
            </a: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revenue</a:t>
            </a:r>
            <a:r>
              <a:rPr sz="1200" spc="-4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001F43"/>
                </a:solidFill>
                <a:latin typeface="Arial Black"/>
                <a:cs typeface="Arial Black"/>
              </a:rPr>
              <a:t>from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net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001F43"/>
                </a:solidFill>
                <a:latin typeface="Arial Black"/>
                <a:cs typeface="Arial Black"/>
              </a:rPr>
              <a:t>sales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directly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attributable</a:t>
            </a:r>
            <a:r>
              <a:rPr sz="1200" spc="-25" dirty="0">
                <a:solidFill>
                  <a:srgbClr val="001F43"/>
                </a:solidFill>
                <a:latin typeface="Arial Black"/>
                <a:cs typeface="Arial Black"/>
              </a:rPr>
              <a:t> to</a:t>
            </a:r>
            <a:endParaRPr sz="1200">
              <a:latin typeface="Arial Black"/>
              <a:cs typeface="Arial Black"/>
            </a:endParaRPr>
          </a:p>
          <a:p>
            <a:pPr marL="1109345">
              <a:lnSpc>
                <a:spcPct val="100000"/>
              </a:lnSpc>
              <a:spcBef>
                <a:spcPts val="215"/>
              </a:spcBef>
            </a:pP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Partner’s</a:t>
            </a:r>
            <a:r>
              <a:rPr sz="1200" spc="-3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efforts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001F43"/>
                </a:solidFill>
                <a:latin typeface="Arial Black"/>
                <a:cs typeface="Arial Black"/>
              </a:rPr>
              <a:t>up</a:t>
            </a: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to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25" dirty="0">
                <a:solidFill>
                  <a:srgbClr val="001F43"/>
                </a:solidFill>
                <a:latin typeface="Arial Black"/>
                <a:cs typeface="Arial Black"/>
              </a:rPr>
              <a:t>$250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45" dirty="0">
                <a:solidFill>
                  <a:srgbClr val="001F43"/>
                </a:solidFill>
                <a:latin typeface="Arial Black"/>
                <a:cs typeface="Arial Black"/>
              </a:rPr>
              <a:t>million</a:t>
            </a:r>
            <a:r>
              <a:rPr sz="1200" spc="-11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per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43"/>
                </a:solidFill>
                <a:latin typeface="Arial Black"/>
                <a:cs typeface="Arial Black"/>
              </a:rPr>
              <a:t>annum.</a:t>
            </a:r>
            <a:endParaRPr sz="1200">
              <a:latin typeface="Arial Black"/>
              <a:cs typeface="Arial Black"/>
            </a:endParaRPr>
          </a:p>
          <a:p>
            <a:pPr marL="1230630" indent="-121285">
              <a:lnSpc>
                <a:spcPct val="100000"/>
              </a:lnSpc>
              <a:spcBef>
                <a:spcPts val="815"/>
              </a:spcBef>
              <a:buChar char="·"/>
              <a:tabLst>
                <a:tab pos="1230630" algn="l"/>
              </a:tabLst>
            </a:pPr>
            <a:r>
              <a:rPr sz="1200" spc="-125" dirty="0">
                <a:solidFill>
                  <a:srgbClr val="001F43"/>
                </a:solidFill>
                <a:latin typeface="Arial Black"/>
                <a:cs typeface="Arial Black"/>
              </a:rPr>
              <a:t>20%</a:t>
            </a:r>
            <a:r>
              <a:rPr sz="1200" spc="-6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40" dirty="0">
                <a:solidFill>
                  <a:srgbClr val="001F43"/>
                </a:solidFill>
                <a:latin typeface="Arial Black"/>
                <a:cs typeface="Arial Black"/>
              </a:rPr>
              <a:t>of</a:t>
            </a: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revenue</a:t>
            </a:r>
            <a:r>
              <a:rPr sz="1200" spc="-4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001F43"/>
                </a:solidFill>
                <a:latin typeface="Arial Black"/>
                <a:cs typeface="Arial Black"/>
              </a:rPr>
              <a:t>from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net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001F43"/>
                </a:solidFill>
                <a:latin typeface="Arial Black"/>
                <a:cs typeface="Arial Black"/>
              </a:rPr>
              <a:t>sales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directly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attributable</a:t>
            </a:r>
            <a:r>
              <a:rPr sz="1200" spc="-25" dirty="0">
                <a:solidFill>
                  <a:srgbClr val="001F43"/>
                </a:solidFill>
                <a:latin typeface="Arial Black"/>
                <a:cs typeface="Arial Black"/>
              </a:rPr>
              <a:t> to</a:t>
            </a:r>
            <a:endParaRPr sz="1200">
              <a:latin typeface="Arial Black"/>
              <a:cs typeface="Arial Black"/>
            </a:endParaRPr>
          </a:p>
          <a:p>
            <a:pPr marL="1109345">
              <a:lnSpc>
                <a:spcPct val="100000"/>
              </a:lnSpc>
              <a:spcBef>
                <a:spcPts val="215"/>
              </a:spcBef>
            </a:pPr>
            <a:r>
              <a:rPr sz="1200" spc="-70" dirty="0">
                <a:solidFill>
                  <a:srgbClr val="001F43"/>
                </a:solidFill>
                <a:latin typeface="Arial Black"/>
                <a:cs typeface="Arial Black"/>
              </a:rPr>
              <a:t>Partner’s</a:t>
            </a:r>
            <a:r>
              <a:rPr sz="1200" spc="-3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efforts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over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25" dirty="0">
                <a:solidFill>
                  <a:srgbClr val="001F43"/>
                </a:solidFill>
                <a:latin typeface="Arial Black"/>
                <a:cs typeface="Arial Black"/>
              </a:rPr>
              <a:t>$250</a:t>
            </a:r>
            <a:r>
              <a:rPr sz="1200" spc="-55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45" dirty="0">
                <a:solidFill>
                  <a:srgbClr val="001F43"/>
                </a:solidFill>
                <a:latin typeface="Arial Black"/>
                <a:cs typeface="Arial Black"/>
              </a:rPr>
              <a:t>million</a:t>
            </a:r>
            <a:r>
              <a:rPr sz="1200" spc="-10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001F43"/>
                </a:solidFill>
                <a:latin typeface="Arial Black"/>
                <a:cs typeface="Arial Black"/>
              </a:rPr>
              <a:t>per</a:t>
            </a:r>
            <a:r>
              <a:rPr sz="1200" spc="-50" dirty="0">
                <a:solidFill>
                  <a:srgbClr val="001F43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001F43"/>
                </a:solidFill>
                <a:latin typeface="Arial Black"/>
                <a:cs typeface="Arial Black"/>
              </a:rPr>
              <a:t>annum.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pc="200" dirty="0"/>
              <a:t>Strong</a:t>
            </a:r>
            <a:r>
              <a:rPr spc="40" dirty="0"/>
              <a:t> </a:t>
            </a:r>
            <a:r>
              <a:rPr spc="215" dirty="0"/>
              <a:t>alignment</a:t>
            </a:r>
            <a:r>
              <a:rPr spc="50" dirty="0"/>
              <a:t> </a:t>
            </a:r>
            <a:r>
              <a:rPr spc="260" dirty="0"/>
              <a:t>of</a:t>
            </a:r>
            <a:r>
              <a:rPr spc="35" dirty="0"/>
              <a:t> </a:t>
            </a:r>
            <a:r>
              <a:rPr spc="220" dirty="0"/>
              <a:t>interest</a:t>
            </a:r>
            <a:r>
              <a:rPr spc="25" dirty="0"/>
              <a:t> </a:t>
            </a:r>
            <a:r>
              <a:rPr spc="150" dirty="0"/>
              <a:t>in</a:t>
            </a:r>
            <a:r>
              <a:rPr spc="40" dirty="0"/>
              <a:t> </a:t>
            </a:r>
            <a:r>
              <a:rPr spc="175" dirty="0"/>
              <a:t>our</a:t>
            </a: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pc="229" dirty="0"/>
              <a:t>development</a:t>
            </a:r>
            <a:r>
              <a:rPr spc="60" dirty="0"/>
              <a:t> </a:t>
            </a:r>
            <a:r>
              <a:rPr spc="195" dirty="0"/>
              <a:t>partners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868657" y="6356400"/>
            <a:ext cx="1930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Calibri"/>
                <a:cs typeface="Calibri"/>
              </a:rPr>
              <a:t>18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42303"/>
            <a:ext cx="12179935" cy="615950"/>
            <a:chOff x="0" y="6242303"/>
            <a:chExt cx="12179935" cy="615950"/>
          </a:xfrm>
        </p:grpSpPr>
        <p:sp>
          <p:nvSpPr>
            <p:cNvPr id="3" name="object 3"/>
            <p:cNvSpPr/>
            <p:nvPr/>
          </p:nvSpPr>
          <p:spPr>
            <a:xfrm>
              <a:off x="0" y="6242303"/>
              <a:ext cx="12179935" cy="615950"/>
            </a:xfrm>
            <a:custGeom>
              <a:avLst/>
              <a:gdLst/>
              <a:ahLst/>
              <a:cxnLst/>
              <a:rect l="l" t="t" r="r" b="b"/>
              <a:pathLst>
                <a:path w="12179935" h="615950">
                  <a:moveTo>
                    <a:pt x="12179808" y="0"/>
                  </a:moveTo>
                  <a:lnTo>
                    <a:pt x="0" y="0"/>
                  </a:lnTo>
                  <a:lnTo>
                    <a:pt x="0" y="615696"/>
                  </a:lnTo>
                  <a:lnTo>
                    <a:pt x="12179808" y="615696"/>
                  </a:lnTo>
                  <a:lnTo>
                    <a:pt x="12179808" y="0"/>
                  </a:lnTo>
                  <a:close/>
                </a:path>
              </a:pathLst>
            </a:custGeom>
            <a:solidFill>
              <a:srgbClr val="032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891" y="6400799"/>
              <a:ext cx="571500" cy="31699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29132" y="6381089"/>
            <a:ext cx="845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Verdana"/>
                <a:cs typeface="Verdana"/>
              </a:rPr>
              <a:t>AAMC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1672" y="235458"/>
            <a:ext cx="44621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0" spc="85" dirty="0">
                <a:solidFill>
                  <a:srgbClr val="032034"/>
                </a:solidFill>
                <a:latin typeface="Century Gothic"/>
                <a:cs typeface="Century Gothic"/>
              </a:rPr>
              <a:t>Forward-</a:t>
            </a:r>
            <a:r>
              <a:rPr sz="2500" b="0" spc="80" dirty="0">
                <a:solidFill>
                  <a:srgbClr val="032034"/>
                </a:solidFill>
                <a:latin typeface="Century Gothic"/>
                <a:cs typeface="Century Gothic"/>
              </a:rPr>
              <a:t>looking</a:t>
            </a:r>
            <a:r>
              <a:rPr sz="2500" b="0" spc="35" dirty="0">
                <a:solidFill>
                  <a:srgbClr val="032034"/>
                </a:solidFill>
                <a:latin typeface="Century Gothic"/>
                <a:cs typeface="Century Gothic"/>
              </a:rPr>
              <a:t> </a:t>
            </a:r>
            <a:r>
              <a:rPr sz="2500" b="0" spc="70" dirty="0">
                <a:solidFill>
                  <a:srgbClr val="032034"/>
                </a:solidFill>
                <a:latin typeface="Century Gothic"/>
                <a:cs typeface="Century Gothic"/>
              </a:rPr>
              <a:t>Statement</a:t>
            </a:r>
            <a:endParaRPr sz="25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03532" y="6398158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672" y="786129"/>
            <a:ext cx="11329035" cy="5391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entury Gothic"/>
                <a:cs typeface="Century Gothic"/>
              </a:rPr>
              <a:t>Certain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spc="50" dirty="0">
                <a:latin typeface="Century Gothic"/>
                <a:cs typeface="Century Gothic"/>
              </a:rPr>
              <a:t>comments</a:t>
            </a:r>
            <a:r>
              <a:rPr sz="1600" spc="1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made</a:t>
            </a:r>
            <a:r>
              <a:rPr sz="1600" spc="95" dirty="0">
                <a:latin typeface="Century Gothic"/>
                <a:cs typeface="Century Gothic"/>
              </a:rPr>
              <a:t> </a:t>
            </a:r>
            <a:r>
              <a:rPr sz="1600" spc="100" dirty="0">
                <a:latin typeface="Century Gothic"/>
                <a:cs typeface="Century Gothic"/>
              </a:rPr>
              <a:t>in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spc="114" dirty="0">
                <a:latin typeface="Century Gothic"/>
                <a:cs typeface="Century Gothic"/>
              </a:rPr>
              <a:t>this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presentation</a:t>
            </a:r>
            <a:r>
              <a:rPr sz="1600" spc="1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may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contain</a:t>
            </a:r>
            <a:r>
              <a:rPr sz="1600" spc="1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forward-</a:t>
            </a:r>
            <a:r>
              <a:rPr sz="1600" spc="50" dirty="0">
                <a:latin typeface="Century Gothic"/>
                <a:cs typeface="Century Gothic"/>
              </a:rPr>
              <a:t>looking</a:t>
            </a:r>
            <a:r>
              <a:rPr sz="1600" spc="114" dirty="0">
                <a:latin typeface="Century Gothic"/>
                <a:cs typeface="Century Gothic"/>
              </a:rPr>
              <a:t> </a:t>
            </a:r>
            <a:r>
              <a:rPr sz="1600" spc="55" dirty="0">
                <a:latin typeface="Century Gothic"/>
                <a:cs typeface="Century Gothic"/>
              </a:rPr>
              <a:t>statements</a:t>
            </a:r>
            <a:r>
              <a:rPr sz="1600" spc="125" dirty="0">
                <a:latin typeface="Century Gothic"/>
                <a:cs typeface="Century Gothic"/>
              </a:rPr>
              <a:t> </a:t>
            </a:r>
            <a:r>
              <a:rPr sz="1600" spc="100" dirty="0">
                <a:latin typeface="Century Gothic"/>
                <a:cs typeface="Century Gothic"/>
              </a:rPr>
              <a:t>in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relation</a:t>
            </a:r>
            <a:r>
              <a:rPr sz="1600" spc="8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to</a:t>
            </a:r>
            <a:r>
              <a:rPr sz="1600" spc="500" dirty="0">
                <a:latin typeface="Century Gothic"/>
                <a:cs typeface="Century Gothic"/>
              </a:rPr>
              <a:t>  </a:t>
            </a:r>
            <a:r>
              <a:rPr sz="1600" dirty="0">
                <a:latin typeface="Century Gothic"/>
                <a:cs typeface="Century Gothic"/>
              </a:rPr>
              <a:t>operations,</a:t>
            </a:r>
            <a:r>
              <a:rPr sz="1600" spc="1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financial</a:t>
            </a:r>
            <a:r>
              <a:rPr sz="1600" spc="9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condition</a:t>
            </a:r>
            <a:r>
              <a:rPr sz="1600" spc="8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1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financial</a:t>
            </a:r>
            <a:r>
              <a:rPr sz="1600" spc="95" dirty="0">
                <a:latin typeface="Century Gothic"/>
                <a:cs typeface="Century Gothic"/>
              </a:rPr>
              <a:t> </a:t>
            </a:r>
            <a:r>
              <a:rPr sz="1600" spc="90" dirty="0">
                <a:latin typeface="Century Gothic"/>
                <a:cs typeface="Century Gothic"/>
              </a:rPr>
              <a:t>results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Altisource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spc="50" dirty="0">
                <a:latin typeface="Century Gothic"/>
                <a:cs typeface="Century Gothic"/>
              </a:rPr>
              <a:t>Asset</a:t>
            </a:r>
            <a:r>
              <a:rPr sz="1600" spc="1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Management</a:t>
            </a:r>
            <a:r>
              <a:rPr sz="1600" spc="1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Corporation</a:t>
            </a:r>
            <a:r>
              <a:rPr sz="1600" spc="100" dirty="0">
                <a:latin typeface="Century Gothic"/>
                <a:cs typeface="Century Gothic"/>
              </a:rPr>
              <a:t> </a:t>
            </a:r>
            <a:r>
              <a:rPr sz="1600" spc="-95" dirty="0">
                <a:latin typeface="Century Gothic"/>
                <a:cs typeface="Century Gothic"/>
              </a:rPr>
              <a:t>(“AAMC”)</a:t>
            </a:r>
            <a:r>
              <a:rPr sz="1600" spc="9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and </a:t>
            </a:r>
            <a:r>
              <a:rPr sz="1600" dirty="0">
                <a:latin typeface="Century Gothic"/>
                <a:cs typeface="Century Gothic"/>
              </a:rPr>
              <a:t>such</a:t>
            </a:r>
            <a:r>
              <a:rPr sz="1600" spc="60" dirty="0">
                <a:latin typeface="Century Gothic"/>
                <a:cs typeface="Century Gothic"/>
              </a:rPr>
              <a:t> </a:t>
            </a:r>
            <a:r>
              <a:rPr sz="1600" spc="55" dirty="0">
                <a:latin typeface="Century Gothic"/>
                <a:cs typeface="Century Gothic"/>
              </a:rPr>
              <a:t>statements</a:t>
            </a:r>
            <a:r>
              <a:rPr sz="1600" spc="1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involve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160" dirty="0">
                <a:latin typeface="Century Gothic"/>
                <a:cs typeface="Century Gothic"/>
              </a:rPr>
              <a:t>a</a:t>
            </a:r>
            <a:r>
              <a:rPr sz="1600" spc="75" dirty="0">
                <a:latin typeface="Century Gothic"/>
                <a:cs typeface="Century Gothic"/>
              </a:rPr>
              <a:t> </a:t>
            </a:r>
            <a:r>
              <a:rPr sz="1600" spc="70" dirty="0">
                <a:latin typeface="Century Gothic"/>
                <a:cs typeface="Century Gothic"/>
              </a:rPr>
              <a:t>number</a:t>
            </a:r>
            <a:r>
              <a:rPr sz="1600" spc="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spc="140" dirty="0">
                <a:latin typeface="Century Gothic"/>
                <a:cs typeface="Century Gothic"/>
              </a:rPr>
              <a:t>risks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9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uncertainties.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Forward</a:t>
            </a:r>
            <a:r>
              <a:rPr sz="1600" spc="100" dirty="0">
                <a:latin typeface="Century Gothic"/>
                <a:cs typeface="Century Gothic"/>
              </a:rPr>
              <a:t> </a:t>
            </a:r>
            <a:r>
              <a:rPr sz="1600" spc="50" dirty="0">
                <a:latin typeface="Century Gothic"/>
                <a:cs typeface="Century Gothic"/>
              </a:rPr>
              <a:t>looking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spc="55" dirty="0">
                <a:latin typeface="Century Gothic"/>
                <a:cs typeface="Century Gothic"/>
              </a:rPr>
              <a:t>statements</a:t>
            </a:r>
            <a:r>
              <a:rPr sz="1600" spc="114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spc="50" dirty="0">
                <a:latin typeface="Century Gothic"/>
                <a:cs typeface="Century Gothic"/>
              </a:rPr>
              <a:t>usually </a:t>
            </a:r>
            <a:r>
              <a:rPr sz="1600" spc="-10" dirty="0">
                <a:latin typeface="Century Gothic"/>
                <a:cs typeface="Century Gothic"/>
              </a:rPr>
              <a:t>identified </a:t>
            </a:r>
            <a:r>
              <a:rPr sz="1600" dirty="0">
                <a:latin typeface="Century Gothic"/>
                <a:cs typeface="Century Gothic"/>
              </a:rPr>
              <a:t>by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or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associated </a:t>
            </a:r>
            <a:r>
              <a:rPr sz="1600" spc="90" dirty="0">
                <a:latin typeface="Century Gothic"/>
                <a:cs typeface="Century Gothic"/>
              </a:rPr>
              <a:t>with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such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55" dirty="0">
                <a:latin typeface="Century Gothic"/>
                <a:cs typeface="Century Gothic"/>
              </a:rPr>
              <a:t>words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“intend,”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50" dirty="0">
                <a:latin typeface="Century Gothic"/>
                <a:cs typeface="Century Gothic"/>
              </a:rPr>
              <a:t>“plan,”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55" dirty="0">
                <a:latin typeface="Century Gothic"/>
                <a:cs typeface="Century Gothic"/>
              </a:rPr>
              <a:t>“believe,”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“estimate,”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65" dirty="0">
                <a:latin typeface="Century Gothic"/>
                <a:cs typeface="Century Gothic"/>
              </a:rPr>
              <a:t>“expect,”</a:t>
            </a:r>
            <a:r>
              <a:rPr sz="1600" spc="-30" dirty="0">
                <a:latin typeface="Century Gothic"/>
                <a:cs typeface="Century Gothic"/>
              </a:rPr>
              <a:t> “anticipate,”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“hopeful,” “should,”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-75" dirty="0">
                <a:latin typeface="Century Gothic"/>
                <a:cs typeface="Century Gothic"/>
              </a:rPr>
              <a:t>“may,”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“will,”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-65" dirty="0">
                <a:latin typeface="Century Gothic"/>
                <a:cs typeface="Century Gothic"/>
              </a:rPr>
              <a:t>“could,”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45" dirty="0">
                <a:latin typeface="Century Gothic"/>
                <a:cs typeface="Century Gothic"/>
              </a:rPr>
              <a:t>“encouraged,”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“opportunities,”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“potential,”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and/or</a:t>
            </a:r>
            <a:r>
              <a:rPr sz="1600" spc="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negatives</a:t>
            </a:r>
            <a:r>
              <a:rPr sz="1600" spc="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or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variations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of </a:t>
            </a:r>
            <a:r>
              <a:rPr sz="1600" spc="10" dirty="0">
                <a:latin typeface="Century Gothic"/>
                <a:cs typeface="Century Gothic"/>
              </a:rPr>
              <a:t>these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100" dirty="0">
                <a:latin typeface="Century Gothic"/>
                <a:cs typeface="Century Gothic"/>
              </a:rPr>
              <a:t>terms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10" dirty="0">
                <a:latin typeface="Century Gothic"/>
                <a:cs typeface="Century Gothic"/>
              </a:rPr>
              <a:t>or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90" dirty="0">
                <a:latin typeface="Century Gothic"/>
                <a:cs typeface="Century Gothic"/>
              </a:rPr>
              <a:t>similar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10" dirty="0">
                <a:latin typeface="Century Gothic"/>
                <a:cs typeface="Century Gothic"/>
              </a:rPr>
              <a:t>terminology.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105" dirty="0">
                <a:latin typeface="Century Gothic"/>
                <a:cs typeface="Century Gothic"/>
              </a:rPr>
              <a:t>In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10" dirty="0">
                <a:latin typeface="Century Gothic"/>
                <a:cs typeface="Century Gothic"/>
              </a:rPr>
              <a:t>particular,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10" dirty="0">
                <a:latin typeface="Century Gothic"/>
                <a:cs typeface="Century Gothic"/>
              </a:rPr>
              <a:t>forward</a:t>
            </a:r>
            <a:r>
              <a:rPr sz="1600" spc="60" dirty="0">
                <a:latin typeface="Century Gothic"/>
                <a:cs typeface="Century Gothic"/>
              </a:rPr>
              <a:t> </a:t>
            </a:r>
            <a:r>
              <a:rPr sz="1600" spc="50" dirty="0">
                <a:latin typeface="Century Gothic"/>
                <a:cs typeface="Century Gothic"/>
              </a:rPr>
              <a:t>looking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55" dirty="0">
                <a:latin typeface="Century Gothic"/>
                <a:cs typeface="Century Gothic"/>
              </a:rPr>
              <a:t>statements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spc="10" dirty="0">
                <a:latin typeface="Century Gothic"/>
                <a:cs typeface="Century Gothic"/>
              </a:rPr>
              <a:t>include,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60" dirty="0">
                <a:latin typeface="Century Gothic"/>
                <a:cs typeface="Century Gothic"/>
              </a:rPr>
              <a:t>but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10" dirty="0">
                <a:latin typeface="Century Gothic"/>
                <a:cs typeface="Century Gothic"/>
              </a:rPr>
              <a:t>not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70" dirty="0">
                <a:latin typeface="Century Gothic"/>
                <a:cs typeface="Century Gothic"/>
              </a:rPr>
              <a:t>limited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to, </a:t>
            </a:r>
            <a:r>
              <a:rPr sz="1600" spc="55" dirty="0">
                <a:latin typeface="Century Gothic"/>
                <a:cs typeface="Century Gothic"/>
              </a:rPr>
              <a:t>statements</a:t>
            </a:r>
            <a:r>
              <a:rPr sz="1600" spc="9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65" dirty="0">
                <a:latin typeface="Century Gothic"/>
                <a:cs typeface="Century Gothic"/>
              </a:rPr>
              <a:t>our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ability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develop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65" dirty="0">
                <a:latin typeface="Century Gothic"/>
                <a:cs typeface="Century Gothic"/>
              </a:rPr>
              <a:t> implement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spc="65" dirty="0">
                <a:latin typeface="Century Gothic"/>
                <a:cs typeface="Century Gothic"/>
              </a:rPr>
              <a:t>our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new</a:t>
            </a:r>
            <a:r>
              <a:rPr sz="1600" spc="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alternative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lending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spc="60" dirty="0">
                <a:latin typeface="Century Gothic"/>
                <a:cs typeface="Century Gothic"/>
              </a:rPr>
              <a:t>business,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spc="50" dirty="0">
                <a:latin typeface="Century Gothic"/>
                <a:cs typeface="Century Gothic"/>
              </a:rPr>
              <a:t>including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the </a:t>
            </a:r>
            <a:r>
              <a:rPr sz="1600" dirty="0">
                <a:latin typeface="Century Gothic"/>
                <a:cs typeface="Century Gothic"/>
              </a:rPr>
              <a:t>ability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obtain</a:t>
            </a:r>
            <a:r>
              <a:rPr sz="1600" spc="9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leverage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9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potential</a:t>
            </a:r>
            <a:r>
              <a:rPr sz="1600" spc="90" dirty="0">
                <a:latin typeface="Century Gothic"/>
                <a:cs typeface="Century Gothic"/>
              </a:rPr>
              <a:t> </a:t>
            </a:r>
            <a:r>
              <a:rPr sz="1600" spc="85" dirty="0">
                <a:latin typeface="Century Gothic"/>
                <a:cs typeface="Century Gothic"/>
              </a:rPr>
              <a:t>return</a:t>
            </a:r>
            <a:r>
              <a:rPr sz="1600" spc="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on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equity,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impact</a:t>
            </a:r>
            <a:r>
              <a:rPr sz="1600" spc="9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50" dirty="0">
                <a:latin typeface="Century Gothic"/>
                <a:cs typeface="Century Gothic"/>
              </a:rPr>
              <a:t>current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inflationary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economic</a:t>
            </a:r>
            <a:r>
              <a:rPr sz="1600" spc="8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and </a:t>
            </a:r>
            <a:r>
              <a:rPr sz="1600" spc="55" dirty="0">
                <a:latin typeface="Century Gothic"/>
                <a:cs typeface="Century Gothic"/>
              </a:rPr>
              <a:t>market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conditions,</a:t>
            </a:r>
            <a:r>
              <a:rPr sz="1600" spc="60" dirty="0">
                <a:latin typeface="Century Gothic"/>
                <a:cs typeface="Century Gothic"/>
              </a:rPr>
              <a:t> </a:t>
            </a:r>
            <a:r>
              <a:rPr sz="1600" spc="50" dirty="0">
                <a:latin typeface="Century Gothic"/>
                <a:cs typeface="Century Gothic"/>
              </a:rPr>
              <a:t>including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50" dirty="0">
                <a:latin typeface="Century Gothic"/>
                <a:cs typeface="Century Gothic"/>
              </a:rPr>
              <a:t>current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100" dirty="0">
                <a:latin typeface="Century Gothic"/>
                <a:cs typeface="Century Gothic"/>
              </a:rPr>
              <a:t>rising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65" dirty="0">
                <a:latin typeface="Century Gothic"/>
                <a:cs typeface="Century Gothic"/>
              </a:rPr>
              <a:t>interest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rate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spc="50" dirty="0">
                <a:latin typeface="Century Gothic"/>
                <a:cs typeface="Century Gothic"/>
              </a:rPr>
              <a:t>environment</a:t>
            </a:r>
            <a:r>
              <a:rPr sz="1600" spc="8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development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spc="100" dirty="0">
                <a:latin typeface="Century Gothic"/>
                <a:cs typeface="Century Gothic"/>
              </a:rPr>
              <a:t>in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credit</a:t>
            </a:r>
            <a:r>
              <a:rPr sz="1600" spc="5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market,</a:t>
            </a:r>
            <a:r>
              <a:rPr sz="1600" spc="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65" dirty="0">
                <a:latin typeface="Century Gothic"/>
                <a:cs typeface="Century Gothic"/>
              </a:rPr>
              <a:t> our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ability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30" dirty="0">
                <a:latin typeface="Century Gothic"/>
                <a:cs typeface="Century Gothic"/>
              </a:rPr>
              <a:t>develop,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improve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60" dirty="0">
                <a:latin typeface="Century Gothic"/>
                <a:cs typeface="Century Gothic"/>
              </a:rPr>
              <a:t> optimize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65" dirty="0">
                <a:latin typeface="Century Gothic"/>
                <a:cs typeface="Century Gothic"/>
              </a:rPr>
              <a:t>our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50" dirty="0">
                <a:latin typeface="Century Gothic"/>
                <a:cs typeface="Century Gothic"/>
              </a:rPr>
              <a:t>information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technology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60" dirty="0">
                <a:latin typeface="Century Gothic"/>
                <a:cs typeface="Century Gothic"/>
              </a:rPr>
              <a:t>support </a:t>
            </a:r>
            <a:r>
              <a:rPr sz="1600" spc="65" dirty="0">
                <a:latin typeface="Century Gothic"/>
                <a:cs typeface="Century Gothic"/>
              </a:rPr>
              <a:t>our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70" dirty="0">
                <a:latin typeface="Century Gothic"/>
                <a:cs typeface="Century Gothic"/>
              </a:rPr>
              <a:t>business </a:t>
            </a:r>
            <a:r>
              <a:rPr sz="1600" dirty="0">
                <a:latin typeface="Century Gothic"/>
                <a:cs typeface="Century Gothic"/>
              </a:rPr>
              <a:t>plans.</a:t>
            </a:r>
            <a:r>
              <a:rPr sz="1600" spc="55" dirty="0">
                <a:latin typeface="Century Gothic"/>
                <a:cs typeface="Century Gothic"/>
              </a:rPr>
              <a:t> These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55" dirty="0">
                <a:latin typeface="Century Gothic"/>
                <a:cs typeface="Century Gothic"/>
              </a:rPr>
              <a:t>statements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reflect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management’s</a:t>
            </a:r>
            <a:r>
              <a:rPr sz="1600" spc="100" dirty="0">
                <a:latin typeface="Century Gothic"/>
                <a:cs typeface="Century Gothic"/>
              </a:rPr>
              <a:t> </a:t>
            </a:r>
            <a:r>
              <a:rPr sz="1600" spc="50" dirty="0">
                <a:latin typeface="Century Gothic"/>
                <a:cs typeface="Century Gothic"/>
              </a:rPr>
              <a:t>current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beliefs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60" dirty="0">
                <a:latin typeface="Century Gothic"/>
                <a:cs typeface="Century Gothic"/>
              </a:rPr>
              <a:t> </a:t>
            </a:r>
            <a:r>
              <a:rPr sz="1600" spc="50" dirty="0">
                <a:latin typeface="Century Gothic"/>
                <a:cs typeface="Century Gothic"/>
              </a:rPr>
              <a:t>estimates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65" dirty="0">
                <a:latin typeface="Century Gothic"/>
                <a:cs typeface="Century Gothic"/>
              </a:rPr>
              <a:t>future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economic</a:t>
            </a:r>
            <a:r>
              <a:rPr sz="1600" spc="5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circumstances,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80" dirty="0">
                <a:latin typeface="Century Gothic"/>
                <a:cs typeface="Century Gothic"/>
              </a:rPr>
              <a:t>industry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conditions,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Company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performance,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Company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financial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90" dirty="0">
                <a:latin typeface="Century Gothic"/>
                <a:cs typeface="Century Gothic"/>
              </a:rPr>
              <a:t>results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not </a:t>
            </a:r>
            <a:r>
              <a:rPr sz="1600" dirty="0">
                <a:latin typeface="Century Gothic"/>
                <a:cs typeface="Century Gothic"/>
              </a:rPr>
              <a:t>guarantees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65" dirty="0">
                <a:latin typeface="Century Gothic"/>
                <a:cs typeface="Century Gothic"/>
              </a:rPr>
              <a:t>future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performance.</a:t>
            </a:r>
            <a:r>
              <a:rPr sz="1600" spc="480" dirty="0">
                <a:latin typeface="Century Gothic"/>
                <a:cs typeface="Century Gothic"/>
              </a:rPr>
              <a:t> </a:t>
            </a:r>
            <a:r>
              <a:rPr sz="1600" spc="55" dirty="0">
                <a:latin typeface="Century Gothic"/>
                <a:cs typeface="Century Gothic"/>
              </a:rPr>
              <a:t>All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50" dirty="0">
                <a:latin typeface="Century Gothic"/>
                <a:cs typeface="Century Gothic"/>
              </a:rPr>
              <a:t>such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forward-</a:t>
            </a:r>
            <a:r>
              <a:rPr sz="1600" spc="50" dirty="0">
                <a:latin typeface="Century Gothic"/>
                <a:cs typeface="Century Gothic"/>
              </a:rPr>
              <a:t>looking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55" dirty="0">
                <a:latin typeface="Century Gothic"/>
                <a:cs typeface="Century Gothic"/>
              </a:rPr>
              <a:t>statements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based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on </a:t>
            </a:r>
            <a:r>
              <a:rPr sz="1600" spc="50" dirty="0">
                <a:latin typeface="Century Gothic"/>
                <a:cs typeface="Century Gothic"/>
              </a:rPr>
              <a:t>current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expectations</a:t>
            </a:r>
            <a:r>
              <a:rPr sz="1600" spc="500" dirty="0">
                <a:latin typeface="Century Gothic"/>
                <a:cs typeface="Century Gothic"/>
              </a:rPr>
              <a:t> 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60" dirty="0">
                <a:latin typeface="Century Gothic"/>
                <a:cs typeface="Century Gothic"/>
              </a:rPr>
              <a:t> </a:t>
            </a:r>
            <a:r>
              <a:rPr sz="1600" spc="70" dirty="0">
                <a:latin typeface="Century Gothic"/>
                <a:cs typeface="Century Gothic"/>
              </a:rPr>
              <a:t>assumptions</a:t>
            </a:r>
            <a:r>
              <a:rPr sz="1600" spc="9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that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subject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certain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spc="140" dirty="0">
                <a:latin typeface="Century Gothic"/>
                <a:cs typeface="Century Gothic"/>
              </a:rPr>
              <a:t>risks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uncertainties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that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could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cause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actual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spc="90" dirty="0">
                <a:latin typeface="Century Gothic"/>
                <a:cs typeface="Century Gothic"/>
              </a:rPr>
              <a:t>results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differ </a:t>
            </a:r>
            <a:r>
              <a:rPr sz="1600" dirty="0">
                <a:latin typeface="Century Gothic"/>
                <a:cs typeface="Century Gothic"/>
              </a:rPr>
              <a:t>materially</a:t>
            </a:r>
            <a:r>
              <a:rPr sz="1600" spc="135" dirty="0">
                <a:latin typeface="Century Gothic"/>
                <a:cs typeface="Century Gothic"/>
              </a:rPr>
              <a:t> </a:t>
            </a:r>
            <a:r>
              <a:rPr sz="1600" spc="75" dirty="0">
                <a:latin typeface="Century Gothic"/>
                <a:cs typeface="Century Gothic"/>
              </a:rPr>
              <a:t>from</a:t>
            </a:r>
            <a:r>
              <a:rPr sz="1600" spc="1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those</a:t>
            </a:r>
            <a:r>
              <a:rPr sz="1600" spc="1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expressed</a:t>
            </a:r>
            <a:r>
              <a:rPr sz="1600" spc="1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or</a:t>
            </a:r>
            <a:r>
              <a:rPr sz="1600" spc="110" dirty="0">
                <a:latin typeface="Century Gothic"/>
                <a:cs typeface="Century Gothic"/>
              </a:rPr>
              <a:t> </a:t>
            </a:r>
            <a:r>
              <a:rPr sz="1600" spc="55" dirty="0">
                <a:latin typeface="Century Gothic"/>
                <a:cs typeface="Century Gothic"/>
              </a:rPr>
              <a:t>implied</a:t>
            </a:r>
            <a:r>
              <a:rPr sz="1600" spc="120" dirty="0">
                <a:latin typeface="Century Gothic"/>
                <a:cs typeface="Century Gothic"/>
              </a:rPr>
              <a:t> </a:t>
            </a:r>
            <a:r>
              <a:rPr sz="1600" spc="100" dirty="0">
                <a:latin typeface="Century Gothic"/>
                <a:cs typeface="Century Gothic"/>
              </a:rPr>
              <a:t>in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1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relevant</a:t>
            </a:r>
            <a:r>
              <a:rPr sz="1600" spc="1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forward-</a:t>
            </a:r>
            <a:r>
              <a:rPr sz="1600" spc="50" dirty="0">
                <a:latin typeface="Century Gothic"/>
                <a:cs typeface="Century Gothic"/>
              </a:rPr>
              <a:t>looking</a:t>
            </a:r>
            <a:r>
              <a:rPr sz="1600" spc="1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statement.</a:t>
            </a:r>
            <a:r>
              <a:rPr sz="1600" spc="170" dirty="0">
                <a:latin typeface="Century Gothic"/>
                <a:cs typeface="Century Gothic"/>
              </a:rPr>
              <a:t> </a:t>
            </a:r>
            <a:r>
              <a:rPr sz="1600" spc="135" dirty="0">
                <a:latin typeface="Century Gothic"/>
                <a:cs typeface="Century Gothic"/>
              </a:rPr>
              <a:t>With</a:t>
            </a:r>
            <a:r>
              <a:rPr sz="1600" spc="10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respect</a:t>
            </a:r>
            <a:r>
              <a:rPr sz="1600" spc="1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11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the </a:t>
            </a:r>
            <a:r>
              <a:rPr sz="1600" spc="65" dirty="0">
                <a:latin typeface="Century Gothic"/>
                <a:cs typeface="Century Gothic"/>
              </a:rPr>
              <a:t>growth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75" dirty="0">
                <a:latin typeface="Century Gothic"/>
                <a:cs typeface="Century Gothic"/>
              </a:rPr>
              <a:t> </a:t>
            </a:r>
            <a:r>
              <a:rPr sz="1600" spc="90" dirty="0">
                <a:latin typeface="Century Gothic"/>
                <a:cs typeface="Century Gothic"/>
              </a:rPr>
              <a:t>returns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spc="75" dirty="0">
                <a:latin typeface="Century Gothic"/>
                <a:cs typeface="Century Gothic"/>
              </a:rPr>
              <a:t>from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65" dirty="0">
                <a:latin typeface="Century Gothic"/>
                <a:cs typeface="Century Gothic"/>
              </a:rPr>
              <a:t>our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alternative</a:t>
            </a:r>
            <a:r>
              <a:rPr sz="1600" spc="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lending</a:t>
            </a:r>
            <a:r>
              <a:rPr sz="1600" spc="55" dirty="0">
                <a:latin typeface="Century Gothic"/>
                <a:cs typeface="Century Gothic"/>
              </a:rPr>
              <a:t> </a:t>
            </a:r>
            <a:r>
              <a:rPr sz="1600" spc="60" dirty="0">
                <a:latin typeface="Century Gothic"/>
                <a:cs typeface="Century Gothic"/>
              </a:rPr>
              <a:t>business,</a:t>
            </a:r>
            <a:r>
              <a:rPr sz="1600" spc="65" dirty="0">
                <a:latin typeface="Century Gothic"/>
                <a:cs typeface="Century Gothic"/>
              </a:rPr>
              <a:t> our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expectations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depend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on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ability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acquire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1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originate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loans</a:t>
            </a:r>
            <a:r>
              <a:rPr sz="1600" spc="1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at</a:t>
            </a:r>
            <a:r>
              <a:rPr sz="1600" spc="9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attractive</a:t>
            </a:r>
            <a:r>
              <a:rPr sz="1600" spc="1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pricing,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obtain</a:t>
            </a:r>
            <a:r>
              <a:rPr sz="1600" spc="11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leverage,</a:t>
            </a:r>
            <a:r>
              <a:rPr sz="1600" spc="9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successfully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manage</a:t>
            </a:r>
            <a:r>
              <a:rPr sz="1600" spc="125" dirty="0">
                <a:latin typeface="Century Gothic"/>
                <a:cs typeface="Century Gothic"/>
              </a:rPr>
              <a:t> </a:t>
            </a:r>
            <a:r>
              <a:rPr sz="1600" spc="65" dirty="0">
                <a:latin typeface="Century Gothic"/>
                <a:cs typeface="Century Gothic"/>
              </a:rPr>
              <a:t>our</a:t>
            </a:r>
            <a:r>
              <a:rPr sz="1600" spc="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loan</a:t>
            </a:r>
            <a:r>
              <a:rPr sz="1600" spc="9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portfolio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and </a:t>
            </a:r>
            <a:r>
              <a:rPr sz="1600" spc="10" dirty="0">
                <a:latin typeface="Century Gothic"/>
                <a:cs typeface="Century Gothic"/>
              </a:rPr>
              <a:t>successfully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10" dirty="0">
                <a:latin typeface="Century Gothic"/>
                <a:cs typeface="Century Gothic"/>
              </a:rPr>
              <a:t>dispose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10" dirty="0">
                <a:latin typeface="Century Gothic"/>
                <a:cs typeface="Century Gothic"/>
              </a:rPr>
              <a:t>of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10" dirty="0">
                <a:latin typeface="Century Gothic"/>
                <a:cs typeface="Century Gothic"/>
              </a:rPr>
              <a:t>loans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10" dirty="0">
                <a:latin typeface="Century Gothic"/>
                <a:cs typeface="Century Gothic"/>
              </a:rPr>
              <a:t>at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10" dirty="0">
                <a:latin typeface="Century Gothic"/>
                <a:cs typeface="Century Gothic"/>
              </a:rPr>
              <a:t>attractive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10" dirty="0">
                <a:latin typeface="Century Gothic"/>
                <a:cs typeface="Century Gothic"/>
              </a:rPr>
              <a:t>levels.</a:t>
            </a:r>
            <a:r>
              <a:rPr sz="1600" spc="459" dirty="0">
                <a:latin typeface="Century Gothic"/>
                <a:cs typeface="Century Gothic"/>
              </a:rPr>
              <a:t> </a:t>
            </a:r>
            <a:r>
              <a:rPr sz="1600" spc="55" dirty="0">
                <a:latin typeface="Century Gothic"/>
                <a:cs typeface="Century Gothic"/>
              </a:rPr>
              <a:t>These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140" dirty="0">
                <a:latin typeface="Century Gothic"/>
                <a:cs typeface="Century Gothic"/>
              </a:rPr>
              <a:t>risks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10" dirty="0">
                <a:latin typeface="Century Gothic"/>
                <a:cs typeface="Century Gothic"/>
              </a:rPr>
              <a:t>and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10" dirty="0">
                <a:latin typeface="Century Gothic"/>
                <a:cs typeface="Century Gothic"/>
              </a:rPr>
              <a:t>other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140" dirty="0">
                <a:latin typeface="Century Gothic"/>
                <a:cs typeface="Century Gothic"/>
              </a:rPr>
              <a:t>risks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10" dirty="0">
                <a:latin typeface="Century Gothic"/>
                <a:cs typeface="Century Gothic"/>
              </a:rPr>
              <a:t>described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100" dirty="0">
                <a:latin typeface="Century Gothic"/>
                <a:cs typeface="Century Gothic"/>
              </a:rPr>
              <a:t>in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10" dirty="0">
                <a:latin typeface="Century Gothic"/>
                <a:cs typeface="Century Gothic"/>
              </a:rPr>
              <a:t>the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Company’s </a:t>
            </a:r>
            <a:r>
              <a:rPr sz="1600" spc="85" dirty="0">
                <a:latin typeface="Century Gothic"/>
                <a:cs typeface="Century Gothic"/>
              </a:rPr>
              <a:t>filings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90" dirty="0">
                <a:latin typeface="Century Gothic"/>
                <a:cs typeface="Century Gothic"/>
              </a:rPr>
              <a:t>with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55" dirty="0">
                <a:latin typeface="Century Gothic"/>
                <a:cs typeface="Century Gothic"/>
              </a:rPr>
              <a:t>Securities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Exchange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spc="50" dirty="0">
                <a:latin typeface="Century Gothic"/>
                <a:cs typeface="Century Gothic"/>
              </a:rPr>
              <a:t>Commission. </a:t>
            </a:r>
            <a:r>
              <a:rPr sz="1600" dirty="0">
                <a:latin typeface="Century Gothic"/>
                <a:cs typeface="Century Gothic"/>
              </a:rPr>
              <a:t>Any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forward-</a:t>
            </a:r>
            <a:r>
              <a:rPr sz="1600" spc="50" dirty="0">
                <a:latin typeface="Century Gothic"/>
                <a:cs typeface="Century Gothic"/>
              </a:rPr>
              <a:t>looking</a:t>
            </a:r>
            <a:r>
              <a:rPr sz="1600" spc="80" dirty="0">
                <a:latin typeface="Century Gothic"/>
                <a:cs typeface="Century Gothic"/>
              </a:rPr>
              <a:t> </a:t>
            </a:r>
            <a:r>
              <a:rPr sz="1600" spc="55" dirty="0">
                <a:latin typeface="Century Gothic"/>
                <a:cs typeface="Century Gothic"/>
              </a:rPr>
              <a:t>statements</a:t>
            </a:r>
            <a:r>
              <a:rPr sz="1600" spc="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made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spc="100" dirty="0">
                <a:latin typeface="Century Gothic"/>
                <a:cs typeface="Century Gothic"/>
              </a:rPr>
              <a:t>in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95" dirty="0">
                <a:latin typeface="Century Gothic"/>
                <a:cs typeface="Century Gothic"/>
              </a:rPr>
              <a:t>this </a:t>
            </a:r>
            <a:r>
              <a:rPr sz="1600" dirty="0">
                <a:latin typeface="Century Gothic"/>
                <a:cs typeface="Century Gothic"/>
              </a:rPr>
              <a:t>presentation</a:t>
            </a:r>
            <a:r>
              <a:rPr sz="1600" spc="1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speak</a:t>
            </a:r>
            <a:r>
              <a:rPr sz="1600" spc="1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only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date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spc="114" dirty="0">
                <a:latin typeface="Century Gothic"/>
                <a:cs typeface="Century Gothic"/>
              </a:rPr>
              <a:t>this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presentation.</a:t>
            </a:r>
            <a:r>
              <a:rPr sz="1600" spc="1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Except</a:t>
            </a:r>
            <a:r>
              <a:rPr sz="1600" spc="8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required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by</a:t>
            </a:r>
            <a:r>
              <a:rPr sz="1600" spc="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law,</a:t>
            </a:r>
            <a:r>
              <a:rPr sz="1600" spc="80" dirty="0">
                <a:latin typeface="Century Gothic"/>
                <a:cs typeface="Century Gothic"/>
              </a:rPr>
              <a:t> </a:t>
            </a:r>
            <a:r>
              <a:rPr sz="1600" spc="-45" dirty="0">
                <a:latin typeface="Century Gothic"/>
                <a:cs typeface="Century Gothic"/>
              </a:rPr>
              <a:t>AAMC</a:t>
            </a:r>
            <a:r>
              <a:rPr sz="1600" spc="9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does</a:t>
            </a:r>
            <a:r>
              <a:rPr sz="1600" spc="8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not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intend</a:t>
            </a:r>
            <a:r>
              <a:rPr sz="1600" spc="7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to </a:t>
            </a:r>
            <a:r>
              <a:rPr sz="1600" dirty="0">
                <a:latin typeface="Century Gothic"/>
                <a:cs typeface="Century Gothic"/>
              </a:rPr>
              <a:t>update</a:t>
            </a:r>
            <a:r>
              <a:rPr sz="1600" spc="9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these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forward-</a:t>
            </a:r>
            <a:r>
              <a:rPr sz="1600" spc="50" dirty="0">
                <a:latin typeface="Century Gothic"/>
                <a:cs typeface="Century Gothic"/>
              </a:rPr>
              <a:t>looking</a:t>
            </a:r>
            <a:r>
              <a:rPr sz="1600" spc="120" dirty="0">
                <a:latin typeface="Century Gothic"/>
                <a:cs typeface="Century Gothic"/>
              </a:rPr>
              <a:t> </a:t>
            </a:r>
            <a:r>
              <a:rPr sz="1600" spc="55" dirty="0">
                <a:latin typeface="Century Gothic"/>
                <a:cs typeface="Century Gothic"/>
              </a:rPr>
              <a:t>statements</a:t>
            </a:r>
            <a:r>
              <a:rPr sz="1600" spc="1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1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undertakes</a:t>
            </a:r>
            <a:r>
              <a:rPr sz="1600" spc="1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</a:t>
            </a:r>
            <a:r>
              <a:rPr sz="1600" spc="8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duty</a:t>
            </a:r>
            <a:r>
              <a:rPr sz="1600" spc="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any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person</a:t>
            </a:r>
            <a:r>
              <a:rPr sz="1600" spc="10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provide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any</a:t>
            </a:r>
            <a:r>
              <a:rPr sz="1600" spc="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such</a:t>
            </a:r>
            <a:r>
              <a:rPr sz="1600" spc="7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update </a:t>
            </a:r>
            <a:r>
              <a:rPr sz="1600" dirty="0">
                <a:latin typeface="Century Gothic"/>
                <a:cs typeface="Century Gothic"/>
              </a:rPr>
              <a:t>under</a:t>
            </a:r>
            <a:r>
              <a:rPr sz="1600" spc="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any</a:t>
            </a:r>
            <a:r>
              <a:rPr sz="1600" spc="8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circumstances.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5176" y="381000"/>
            <a:ext cx="7778750" cy="957580"/>
          </a:xfrm>
          <a:custGeom>
            <a:avLst/>
            <a:gdLst/>
            <a:ahLst/>
            <a:cxnLst/>
            <a:rect l="l" t="t" r="r" b="b"/>
            <a:pathLst>
              <a:path w="7778750" h="957580">
                <a:moveTo>
                  <a:pt x="7778496" y="0"/>
                </a:moveTo>
                <a:lnTo>
                  <a:pt x="0" y="0"/>
                </a:lnTo>
                <a:lnTo>
                  <a:pt x="0" y="957072"/>
                </a:lnTo>
                <a:lnTo>
                  <a:pt x="7778496" y="957072"/>
                </a:lnTo>
                <a:lnTo>
                  <a:pt x="7778496" y="0"/>
                </a:lnTo>
                <a:close/>
              </a:path>
            </a:pathLst>
          </a:custGeom>
          <a:solidFill>
            <a:srgbClr val="F8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008" y="3733800"/>
            <a:ext cx="1898903" cy="9265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6107" y="2372867"/>
            <a:ext cx="1060704" cy="9265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1688" y="673608"/>
            <a:ext cx="446532" cy="4465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82623" y="3799814"/>
            <a:ext cx="947419" cy="72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7950">
              <a:lnSpc>
                <a:spcPct val="115100"/>
              </a:lnSpc>
              <a:spcBef>
                <a:spcPts val="95"/>
              </a:spcBef>
            </a:pPr>
            <a:r>
              <a:rPr sz="2000" b="1" spc="190" dirty="0">
                <a:solidFill>
                  <a:srgbClr val="FFFFFF"/>
                </a:solidFill>
                <a:latin typeface="Arial Narrow"/>
                <a:cs typeface="Arial Narrow"/>
              </a:rPr>
              <a:t>Alpha </a:t>
            </a:r>
            <a:r>
              <a:rPr sz="2000" b="1" spc="185" dirty="0">
                <a:solidFill>
                  <a:srgbClr val="FFFFFF"/>
                </a:solidFill>
                <a:latin typeface="Arial Narrow"/>
                <a:cs typeface="Arial Narrow"/>
              </a:rPr>
              <a:t>Control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75176" y="1423416"/>
            <a:ext cx="7778750" cy="958850"/>
            <a:chOff x="4075176" y="1423416"/>
            <a:chExt cx="7778750" cy="958850"/>
          </a:xfrm>
        </p:grpSpPr>
        <p:sp>
          <p:nvSpPr>
            <p:cNvPr id="8" name="object 8"/>
            <p:cNvSpPr/>
            <p:nvPr/>
          </p:nvSpPr>
          <p:spPr>
            <a:xfrm>
              <a:off x="4075176" y="1423416"/>
              <a:ext cx="7778750" cy="958850"/>
            </a:xfrm>
            <a:custGeom>
              <a:avLst/>
              <a:gdLst/>
              <a:ahLst/>
              <a:cxnLst/>
              <a:rect l="l" t="t" r="r" b="b"/>
              <a:pathLst>
                <a:path w="7778750" h="958850">
                  <a:moveTo>
                    <a:pt x="7778496" y="0"/>
                  </a:moveTo>
                  <a:lnTo>
                    <a:pt x="0" y="0"/>
                  </a:lnTo>
                  <a:lnTo>
                    <a:pt x="0" y="958596"/>
                  </a:lnTo>
                  <a:lnTo>
                    <a:pt x="7778496" y="958596"/>
                  </a:lnTo>
                  <a:lnTo>
                    <a:pt x="7778496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1688" y="1700784"/>
              <a:ext cx="446532" cy="44653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075176" y="2439923"/>
            <a:ext cx="7091680" cy="958850"/>
            <a:chOff x="4075176" y="2439923"/>
            <a:chExt cx="7091680" cy="958850"/>
          </a:xfrm>
        </p:grpSpPr>
        <p:sp>
          <p:nvSpPr>
            <p:cNvPr id="11" name="object 11"/>
            <p:cNvSpPr/>
            <p:nvPr/>
          </p:nvSpPr>
          <p:spPr>
            <a:xfrm>
              <a:off x="4075176" y="2439923"/>
              <a:ext cx="7091680" cy="958850"/>
            </a:xfrm>
            <a:custGeom>
              <a:avLst/>
              <a:gdLst/>
              <a:ahLst/>
              <a:cxnLst/>
              <a:rect l="l" t="t" r="r" b="b"/>
              <a:pathLst>
                <a:path w="7091680" h="958850">
                  <a:moveTo>
                    <a:pt x="7091172" y="0"/>
                  </a:moveTo>
                  <a:lnTo>
                    <a:pt x="0" y="0"/>
                  </a:lnTo>
                  <a:lnTo>
                    <a:pt x="0" y="958596"/>
                  </a:lnTo>
                  <a:lnTo>
                    <a:pt x="7091172" y="958596"/>
                  </a:lnTo>
                  <a:lnTo>
                    <a:pt x="7091172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1688" y="2700527"/>
              <a:ext cx="446532" cy="44653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184902" y="3512106"/>
            <a:ext cx="43815" cy="2076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1200" spc="-105" dirty="0">
                <a:solidFill>
                  <a:srgbClr val="001F43"/>
                </a:solidFill>
                <a:latin typeface="Arial Black"/>
                <a:cs typeface="Arial Black"/>
              </a:rPr>
              <a:t>.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75176" y="3483864"/>
            <a:ext cx="7778750" cy="957580"/>
            <a:chOff x="4075176" y="3483864"/>
            <a:chExt cx="7778750" cy="957580"/>
          </a:xfrm>
        </p:grpSpPr>
        <p:sp>
          <p:nvSpPr>
            <p:cNvPr id="15" name="object 15"/>
            <p:cNvSpPr/>
            <p:nvPr/>
          </p:nvSpPr>
          <p:spPr>
            <a:xfrm>
              <a:off x="4075176" y="3483864"/>
              <a:ext cx="7778750" cy="957580"/>
            </a:xfrm>
            <a:custGeom>
              <a:avLst/>
              <a:gdLst/>
              <a:ahLst/>
              <a:cxnLst/>
              <a:rect l="l" t="t" r="r" b="b"/>
              <a:pathLst>
                <a:path w="7778750" h="957579">
                  <a:moveTo>
                    <a:pt x="7778496" y="0"/>
                  </a:moveTo>
                  <a:lnTo>
                    <a:pt x="0" y="0"/>
                  </a:lnTo>
                  <a:lnTo>
                    <a:pt x="0" y="957072"/>
                  </a:lnTo>
                  <a:lnTo>
                    <a:pt x="7778496" y="957072"/>
                  </a:lnTo>
                  <a:lnTo>
                    <a:pt x="7778496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1688" y="3742944"/>
              <a:ext cx="446532" cy="446531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1688" y="4735067"/>
            <a:ext cx="446532" cy="44500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1688" y="5824728"/>
            <a:ext cx="446532" cy="44653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1952478" y="6356400"/>
            <a:ext cx="1092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0" dirty="0"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075176" y="381000"/>
          <a:ext cx="7778115" cy="61448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91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9490">
                <a:tc gridSpan="2">
                  <a:txBody>
                    <a:bodyPr/>
                    <a:lstStyle/>
                    <a:p>
                      <a:pPr marL="1109345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000" b="1" spc="175" dirty="0">
                          <a:solidFill>
                            <a:srgbClr val="001F43"/>
                          </a:solidFill>
                          <a:latin typeface="Arial Narrow"/>
                          <a:cs typeface="Arial Narrow"/>
                        </a:rPr>
                        <a:t>Challenge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11093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10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Range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and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heat 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generation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over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an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EV’s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drive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14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cycle,</a:t>
                      </a:r>
                      <a:r>
                        <a:rPr sz="1200" spc="-8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i.e.</a:t>
                      </a:r>
                      <a:r>
                        <a:rPr sz="1200" spc="-8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Efficiency.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229235" marB="0">
                    <a:lnB w="85343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969">
                <a:tc gridSpan="2">
                  <a:txBody>
                    <a:bodyPr/>
                    <a:lstStyle/>
                    <a:p>
                      <a:pPr marL="1109345">
                        <a:lnSpc>
                          <a:spcPct val="100000"/>
                        </a:lnSpc>
                        <a:spcBef>
                          <a:spcPts val="2020"/>
                        </a:spcBef>
                      </a:pPr>
                      <a:r>
                        <a:rPr sz="2000" b="1" spc="170" dirty="0">
                          <a:solidFill>
                            <a:srgbClr val="001F43"/>
                          </a:solidFill>
                          <a:latin typeface="Arial Narrow"/>
                          <a:cs typeface="Arial Narrow"/>
                        </a:rPr>
                        <a:t>Solution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1109345" marR="918844">
                        <a:lnSpc>
                          <a:spcPts val="1660"/>
                        </a:lnSpc>
                        <a:spcBef>
                          <a:spcPts val="330"/>
                        </a:spcBef>
                      </a:pPr>
                      <a:r>
                        <a:rPr sz="1200" spc="-114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Select</a:t>
                      </a:r>
                      <a:r>
                        <a:rPr sz="1200" spc="-4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and</a:t>
                      </a:r>
                      <a:r>
                        <a:rPr sz="1200" spc="-4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utilize</a:t>
                      </a:r>
                      <a:r>
                        <a:rPr sz="1200" spc="-7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multiple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motors</a:t>
                      </a:r>
                      <a:r>
                        <a:rPr sz="1200" spc="-4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optimized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for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8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vehicle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operations</a:t>
                      </a:r>
                      <a:r>
                        <a:rPr sz="1200" spc="-3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(patents </a:t>
                      </a:r>
                      <a:r>
                        <a:rPr sz="1200" spc="-1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awarded).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256540" marB="0">
                    <a:lnT w="85343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969">
                <a:tc>
                  <a:txBody>
                    <a:bodyPr/>
                    <a:lstStyle/>
                    <a:p>
                      <a:pPr marL="1109345">
                        <a:lnSpc>
                          <a:spcPct val="100000"/>
                        </a:lnSpc>
                        <a:spcBef>
                          <a:spcPts val="1780"/>
                        </a:spcBef>
                      </a:pPr>
                      <a:r>
                        <a:rPr sz="2000" b="1" spc="220" dirty="0">
                          <a:solidFill>
                            <a:srgbClr val="001F43"/>
                          </a:solidFill>
                          <a:latin typeface="Arial Narrow"/>
                          <a:cs typeface="Arial Narrow"/>
                        </a:rPr>
                        <a:t>Outcome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11093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13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50%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reduction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3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1200" spc="-7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energy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loss</a:t>
                      </a:r>
                      <a:r>
                        <a:rPr sz="1200" spc="-7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and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heat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generation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resulting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3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1200" spc="-7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an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2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8%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9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increase</a:t>
                      </a:r>
                      <a:r>
                        <a:rPr sz="1200" spc="-30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500" spc="-75" baseline="38888" dirty="0">
                          <a:latin typeface="Calibri"/>
                          <a:cs typeface="Calibri"/>
                        </a:rPr>
                        <a:t>1</a:t>
                      </a:r>
                      <a:endParaRPr sz="1500" baseline="38888">
                        <a:latin typeface="Calibri"/>
                        <a:cs typeface="Calibri"/>
                      </a:endParaRPr>
                    </a:p>
                    <a:p>
                      <a:pPr marL="1109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3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1200" spc="-8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range.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22606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85343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85343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035">
                <a:tc gridSpan="2">
                  <a:txBody>
                    <a:bodyPr/>
                    <a:lstStyle/>
                    <a:p>
                      <a:pPr marL="1109345">
                        <a:lnSpc>
                          <a:spcPct val="100000"/>
                        </a:lnSpc>
                        <a:spcBef>
                          <a:spcPts val="2045"/>
                        </a:spcBef>
                      </a:pPr>
                      <a:r>
                        <a:rPr sz="2000" b="1" spc="270" dirty="0">
                          <a:solidFill>
                            <a:srgbClr val="001F43"/>
                          </a:solidFill>
                          <a:latin typeface="Arial Narrow"/>
                          <a:cs typeface="Arial Narrow"/>
                        </a:rPr>
                        <a:t>Market</a:t>
                      </a:r>
                      <a:r>
                        <a:rPr sz="2000" b="1" spc="25" dirty="0">
                          <a:solidFill>
                            <a:srgbClr val="001F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b="1" spc="135" dirty="0">
                          <a:solidFill>
                            <a:srgbClr val="001F43"/>
                          </a:solidFill>
                          <a:latin typeface="Arial Narrow"/>
                          <a:cs typeface="Arial Narrow"/>
                        </a:rPr>
                        <a:t>Size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11093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17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EVs</a:t>
                      </a:r>
                      <a:r>
                        <a:rPr sz="1200" spc="-9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represent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8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r>
                        <a:rPr sz="1200" spc="-9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2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+$299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2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billion</a:t>
                      </a:r>
                      <a:r>
                        <a:rPr sz="1200" spc="13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annual</a:t>
                      </a:r>
                      <a:r>
                        <a:rPr sz="1200" spc="-10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market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by</a:t>
                      </a:r>
                      <a:r>
                        <a:rPr sz="1200" spc="-8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2030</a:t>
                      </a:r>
                      <a:r>
                        <a:rPr sz="1500" spc="-15" baseline="500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-1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259715" marB="0">
                    <a:lnT w="85343">
                      <a:solidFill>
                        <a:srgbClr val="FFFFFF"/>
                      </a:solidFill>
                      <a:prstDash val="solid"/>
                    </a:lnT>
                    <a:lnB w="85343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3940">
                <a:tc gridSpan="2">
                  <a:txBody>
                    <a:bodyPr/>
                    <a:lstStyle/>
                    <a:p>
                      <a:pPr marL="1109345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2000" b="1" spc="185" dirty="0">
                          <a:solidFill>
                            <a:srgbClr val="001F43"/>
                          </a:solidFill>
                          <a:latin typeface="Arial Narrow"/>
                          <a:cs typeface="Arial Narrow"/>
                        </a:rPr>
                        <a:t>Roadmap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11093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spc="-7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Next</a:t>
                      </a:r>
                      <a:r>
                        <a:rPr sz="1200" spc="-3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9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steps:</a:t>
                      </a:r>
                      <a:r>
                        <a:rPr sz="1200" spc="-3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prototype</a:t>
                      </a:r>
                      <a:r>
                        <a:rPr sz="1200" spc="-2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development</a:t>
                      </a:r>
                      <a:r>
                        <a:rPr sz="1200" spc="-4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&amp;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8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technology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demonstrator</a:t>
                      </a:r>
                      <a:r>
                        <a:rPr sz="1200" spc="-2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(12</a:t>
                      </a:r>
                      <a:r>
                        <a:rPr sz="1200" spc="-4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to</a:t>
                      </a:r>
                      <a:r>
                        <a:rPr sz="1200" spc="-4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18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marL="1109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months</a:t>
                      </a:r>
                      <a:r>
                        <a:rPr sz="1200" spc="-7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-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2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$4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to</a:t>
                      </a:r>
                      <a:r>
                        <a:rPr sz="1200" spc="-4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2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7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million),</a:t>
                      </a:r>
                      <a:r>
                        <a:rPr sz="1200" spc="-9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followed</a:t>
                      </a:r>
                      <a:r>
                        <a:rPr sz="1200" spc="-9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immediately by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commercialization.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87960" marB="0">
                    <a:lnT w="85343">
                      <a:solidFill>
                        <a:srgbClr val="FFFFFF"/>
                      </a:solidFill>
                      <a:prstDash val="solid"/>
                    </a:lnT>
                    <a:lnB w="85343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9490">
                <a:tc gridSpan="2">
                  <a:txBody>
                    <a:bodyPr/>
                    <a:lstStyle/>
                    <a:p>
                      <a:pPr marL="110934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000" spc="-2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Team</a:t>
                      </a:r>
                      <a:endParaRPr sz="2000">
                        <a:latin typeface="Arial Black"/>
                        <a:cs typeface="Arial Black"/>
                      </a:endParaRPr>
                    </a:p>
                    <a:p>
                      <a:pPr marL="1109345" marR="1822450">
                        <a:lnSpc>
                          <a:spcPct val="114999"/>
                        </a:lnSpc>
                        <a:spcBef>
                          <a:spcPts val="550"/>
                        </a:spcBef>
                      </a:pPr>
                      <a:r>
                        <a:rPr sz="1200" spc="-4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World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2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class</a:t>
                      </a:r>
                      <a:r>
                        <a:rPr sz="1200" spc="-4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engineering</a:t>
                      </a:r>
                      <a:r>
                        <a:rPr sz="1200" spc="-8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team</a:t>
                      </a:r>
                      <a:r>
                        <a:rPr sz="1200" spc="-3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with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8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exceptional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networks</a:t>
                      </a:r>
                      <a:r>
                        <a:rPr sz="1200" spc="-4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across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multiple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industries</a:t>
                      </a:r>
                      <a:r>
                        <a:rPr sz="1200" spc="-5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5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and</a:t>
                      </a:r>
                      <a:r>
                        <a:rPr sz="1200" spc="-4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65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aligned</a:t>
                      </a:r>
                      <a:r>
                        <a:rPr sz="1200" spc="-7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spc="-10" dirty="0">
                          <a:solidFill>
                            <a:srgbClr val="001F43"/>
                          </a:solidFill>
                          <a:latin typeface="Arial Black"/>
                          <a:cs typeface="Arial Black"/>
                        </a:rPr>
                        <a:t>incentives.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20014" marB="0">
                    <a:lnT w="85343">
                      <a:solidFill>
                        <a:srgbClr val="FFFFFF"/>
                      </a:solidFill>
                      <a:prstDash val="solid"/>
                    </a:lnT>
                    <a:solidFill>
                      <a:srgbClr val="F8F8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634695" y="6345428"/>
            <a:ext cx="2325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indent="-80645" algn="ctr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80645" algn="l"/>
              </a:tabLst>
            </a:pPr>
            <a:r>
              <a:rPr sz="800" i="1" spc="10" dirty="0">
                <a:latin typeface="Calibri"/>
                <a:cs typeface="Calibri"/>
              </a:rPr>
              <a:t>Purple</a:t>
            </a:r>
            <a:r>
              <a:rPr sz="800" i="1" spc="125" dirty="0">
                <a:latin typeface="Calibri"/>
                <a:cs typeface="Calibri"/>
              </a:rPr>
              <a:t> </a:t>
            </a:r>
            <a:r>
              <a:rPr sz="800" i="1" spc="-10" dirty="0">
                <a:latin typeface="Calibri"/>
                <a:cs typeface="Calibri"/>
              </a:rPr>
              <a:t>Sector</a:t>
            </a:r>
            <a:endParaRPr sz="800">
              <a:latin typeface="Calibri"/>
              <a:cs typeface="Calibri"/>
            </a:endParaRPr>
          </a:p>
          <a:p>
            <a:pPr marL="12065" marR="5080" indent="-5080" algn="ctr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12065" algn="l"/>
                <a:tab pos="87630" algn="l"/>
              </a:tabLst>
            </a:pPr>
            <a:r>
              <a:rPr sz="800" i="1" dirty="0">
                <a:latin typeface="Calibri"/>
                <a:cs typeface="Calibri"/>
              </a:rPr>
              <a:t>	IEA</a:t>
            </a:r>
            <a:r>
              <a:rPr sz="800" i="1" spc="12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Forecast,</a:t>
            </a:r>
            <a:r>
              <a:rPr sz="800" i="1" spc="7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global</a:t>
            </a:r>
            <a:r>
              <a:rPr sz="800" i="1" spc="7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EV</a:t>
            </a:r>
            <a:r>
              <a:rPr sz="800" i="1" spc="114" dirty="0">
                <a:latin typeface="Calibri"/>
                <a:cs typeface="Calibri"/>
              </a:rPr>
              <a:t> </a:t>
            </a:r>
            <a:r>
              <a:rPr sz="800" i="1" spc="-20" dirty="0">
                <a:latin typeface="Calibri"/>
                <a:cs typeface="Calibri"/>
              </a:rPr>
              <a:t>sales</a:t>
            </a:r>
            <a:r>
              <a:rPr sz="800" i="1" spc="50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https://</a:t>
            </a:r>
            <a:r>
              <a:rPr sz="800" i="1" dirty="0">
                <a:latin typeface="Calibri"/>
                <a:cs typeface="Calibri"/>
                <a:hlinkClick r:id="rId5"/>
              </a:rPr>
              <a:t>www.iea.org/reports/global-ev-outlook-</a:t>
            </a:r>
            <a:r>
              <a:rPr sz="800" i="1" spc="-20" dirty="0">
                <a:latin typeface="Calibri"/>
                <a:cs typeface="Calibri"/>
                <a:hlinkClick r:id="rId5"/>
              </a:rPr>
              <a:t>2022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5751" y="2657855"/>
              <a:ext cx="1898903" cy="49225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5063" y="2768345"/>
            <a:ext cx="1239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75" dirty="0">
                <a:solidFill>
                  <a:srgbClr val="FFFFFF"/>
                </a:solidFill>
              </a:rPr>
              <a:t>Challenge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116583" y="3416934"/>
            <a:ext cx="3314065" cy="1866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885" marR="86995" indent="1270" algn="ctr">
              <a:lnSpc>
                <a:spcPct val="114999"/>
              </a:lnSpc>
              <a:spcBef>
                <a:spcPts val="10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greatest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r>
              <a:rPr sz="1500" spc="30" dirty="0">
                <a:solidFill>
                  <a:srgbClr val="FFFFFF"/>
                </a:solidFill>
                <a:latin typeface="Arial"/>
                <a:cs typeface="Arial"/>
              </a:rPr>
              <a:t> in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electric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vehicles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range</a:t>
            </a:r>
            <a:r>
              <a:rPr sz="15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heat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dissipation.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500">
              <a:latin typeface="Arial"/>
              <a:cs typeface="Arial"/>
            </a:endParaRPr>
          </a:p>
          <a:p>
            <a:pPr marL="12700" marR="5080" algn="ctr">
              <a:lnSpc>
                <a:spcPct val="114700"/>
              </a:lnSpc>
              <a:spcBef>
                <a:spcPts val="5"/>
              </a:spcBef>
            </a:pP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Corroborated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5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Elon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Musk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Peter</a:t>
            </a:r>
            <a:r>
              <a:rPr sz="15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Rawlinson.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8611" y="649223"/>
            <a:ext cx="5872480" cy="2659380"/>
          </a:xfrm>
          <a:prstGeom prst="rect">
            <a:avLst/>
          </a:prstGeom>
          <a:solidFill>
            <a:srgbClr val="FFFFFF">
              <a:alpha val="627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500">
              <a:latin typeface="Times New Roman"/>
              <a:cs typeface="Times New Roman"/>
            </a:endParaRPr>
          </a:p>
          <a:p>
            <a:pPr marL="706755" marR="699770" algn="ctr">
              <a:lnSpc>
                <a:spcPct val="1151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“…for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electric 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motor,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 it’s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easy 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peak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power </a:t>
            </a:r>
            <a:r>
              <a:rPr sz="1500" spc="8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hard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sustained</a:t>
            </a:r>
            <a:r>
              <a:rPr sz="15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peak</a:t>
            </a:r>
            <a:r>
              <a:rPr sz="15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power,</a:t>
            </a:r>
            <a:r>
              <a:rPr sz="15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15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5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overheat,</a:t>
            </a:r>
            <a:r>
              <a:rPr sz="15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15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hard</a:t>
            </a:r>
            <a:r>
              <a:rPr sz="15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15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efficiency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complicated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cycle.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tend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 be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wrestle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with.”</a:t>
            </a:r>
            <a:r>
              <a:rPr sz="15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Arial Black"/>
                <a:cs typeface="Arial Black"/>
              </a:rPr>
              <a:t>Elon</a:t>
            </a:r>
            <a:r>
              <a:rPr sz="1500" spc="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Arial Black"/>
                <a:cs typeface="Arial Black"/>
              </a:rPr>
              <a:t>Musk,</a:t>
            </a:r>
            <a:r>
              <a:rPr sz="15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Arial Black"/>
                <a:cs typeface="Arial Black"/>
              </a:rPr>
              <a:t>CEO,</a:t>
            </a:r>
            <a:r>
              <a:rPr sz="15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Tesla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8611" y="3572255"/>
            <a:ext cx="5872480" cy="2659380"/>
          </a:xfrm>
          <a:prstGeom prst="rect">
            <a:avLst/>
          </a:prstGeom>
          <a:solidFill>
            <a:srgbClr val="FFFFFF">
              <a:alpha val="627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500">
              <a:latin typeface="Times New Roman"/>
              <a:cs typeface="Times New Roman"/>
            </a:endParaRPr>
          </a:p>
          <a:p>
            <a:pPr marL="755650" marR="751840" indent="2540" algn="ctr">
              <a:lnSpc>
                <a:spcPct val="115100"/>
              </a:lnSpc>
            </a:pPr>
            <a:r>
              <a:rPr sz="1500" spc="-160" dirty="0">
                <a:solidFill>
                  <a:srgbClr val="FFFFFF"/>
                </a:solidFill>
                <a:latin typeface="Arial"/>
                <a:cs typeface="Arial"/>
              </a:rPr>
              <a:t>“…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less</a:t>
            </a:r>
            <a:r>
              <a:rPr sz="15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waste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heat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dispel</a:t>
            </a:r>
            <a:r>
              <a:rPr sz="15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smaller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radiators;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smaller</a:t>
            </a:r>
            <a:r>
              <a:rPr sz="15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radiators</a:t>
            </a:r>
            <a:r>
              <a:rPr sz="15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lets</a:t>
            </a:r>
            <a:r>
              <a:rPr sz="15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5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mold 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car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5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aerodynamically,</a:t>
            </a:r>
            <a:r>
              <a:rPr sz="15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reducing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losses</a:t>
            </a:r>
            <a:r>
              <a:rPr sz="15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wind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resistance.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5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adds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up.”</a:t>
            </a:r>
            <a:endParaRPr sz="15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65"/>
              </a:spcBef>
            </a:pPr>
            <a:r>
              <a:rPr sz="1500" spc="-90" dirty="0">
                <a:solidFill>
                  <a:srgbClr val="FFFFFF"/>
                </a:solidFill>
                <a:latin typeface="Arial Black"/>
                <a:cs typeface="Arial Black"/>
              </a:rPr>
              <a:t>Peter </a:t>
            </a:r>
            <a:r>
              <a:rPr sz="1500" spc="-95" dirty="0">
                <a:solidFill>
                  <a:srgbClr val="FFFFFF"/>
                </a:solidFill>
                <a:latin typeface="Arial Black"/>
                <a:cs typeface="Arial Black"/>
              </a:rPr>
              <a:t>Rawlinson,</a:t>
            </a:r>
            <a:r>
              <a:rPr sz="15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55" dirty="0">
                <a:solidFill>
                  <a:srgbClr val="FFFFFF"/>
                </a:solidFill>
                <a:latin typeface="Arial Black"/>
                <a:cs typeface="Arial Black"/>
              </a:rPr>
              <a:t>CEO,</a:t>
            </a:r>
            <a:r>
              <a:rPr sz="15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Arial Black"/>
                <a:cs typeface="Arial Black"/>
              </a:rPr>
              <a:t>Lucid</a:t>
            </a:r>
            <a:r>
              <a:rPr sz="15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Motor</a:t>
            </a:r>
            <a:endParaRPr sz="150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4392" y="1389888"/>
            <a:ext cx="801624" cy="8016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171" y="3422146"/>
            <a:ext cx="4542155" cy="142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100"/>
              </a:lnSpc>
              <a:spcBef>
                <a:spcPts val="95"/>
              </a:spcBef>
            </a:pP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Alpha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Control.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solves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 the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001F43"/>
                </a:solidFill>
                <a:latin typeface="Arial"/>
                <a:cs typeface="Arial"/>
              </a:rPr>
              <a:t>two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001F43"/>
                </a:solidFill>
                <a:latin typeface="Arial"/>
                <a:cs typeface="Arial"/>
              </a:rPr>
              <a:t>primary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problems 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of</a:t>
            </a:r>
            <a:r>
              <a:rPr sz="1600" spc="9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electric</a:t>
            </a:r>
            <a:r>
              <a:rPr sz="1600" spc="11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vehicles</a:t>
            </a:r>
            <a:r>
              <a:rPr sz="1600" spc="8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(automobiles,</a:t>
            </a:r>
            <a:r>
              <a:rPr sz="1600" spc="8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trucks, </a:t>
            </a: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construction/mining</a:t>
            </a:r>
            <a:r>
              <a:rPr sz="1600" spc="4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equipment,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aircraft):</a:t>
            </a:r>
            <a:endParaRPr sz="1600">
              <a:latin typeface="Arial"/>
              <a:cs typeface="Arial"/>
            </a:endParaRPr>
          </a:p>
          <a:p>
            <a:pPr marR="635" algn="ctr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Heat</a:t>
            </a:r>
            <a:r>
              <a:rPr sz="1600" spc="4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generation </a:t>
            </a:r>
            <a:r>
              <a:rPr sz="1600" spc="25" dirty="0">
                <a:solidFill>
                  <a:srgbClr val="001F43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Range</a:t>
            </a:r>
            <a:r>
              <a:rPr sz="1600" spc="-1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which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 are</a:t>
            </a:r>
            <a:r>
              <a:rPr sz="1600" spc="-2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function</a:t>
            </a:r>
            <a:r>
              <a:rPr sz="1600" spc="-1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Efficiency.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1791" y="5103880"/>
            <a:ext cx="4525645" cy="5873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Heretofore,</a:t>
            </a:r>
            <a:r>
              <a:rPr sz="1600" spc="12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peak</a:t>
            </a:r>
            <a:r>
              <a:rPr sz="1600" spc="10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efficiency</a:t>
            </a:r>
            <a:r>
              <a:rPr sz="1600" spc="13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was</a:t>
            </a:r>
            <a:r>
              <a:rPr sz="1600" spc="14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achieved</a:t>
            </a:r>
            <a:r>
              <a:rPr sz="1600" spc="12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over</a:t>
            </a:r>
            <a:r>
              <a:rPr sz="1600" spc="114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1F43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very</a:t>
            </a:r>
            <a:r>
              <a:rPr sz="1600" spc="1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001F43"/>
                </a:solidFill>
                <a:latin typeface="Arial"/>
                <a:cs typeface="Arial"/>
              </a:rPr>
              <a:t>narrow</a:t>
            </a:r>
            <a:r>
              <a:rPr sz="1600" spc="2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range</a:t>
            </a:r>
            <a:r>
              <a:rPr sz="1600" spc="3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of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torque</a:t>
            </a:r>
            <a:r>
              <a:rPr sz="1600" spc="2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and</a:t>
            </a:r>
            <a:r>
              <a:rPr sz="1600" spc="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43"/>
                </a:solidFill>
                <a:latin typeface="Arial"/>
                <a:cs typeface="Arial"/>
              </a:rPr>
              <a:t>RPM.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2867" y="2673095"/>
            <a:ext cx="1900555" cy="384175"/>
          </a:xfrm>
          <a:prstGeom prst="rect">
            <a:avLst/>
          </a:prstGeom>
          <a:solidFill>
            <a:srgbClr val="001F44"/>
          </a:solidFill>
        </p:spPr>
        <p:txBody>
          <a:bodyPr vert="horz" wrap="square" lIns="0" tIns="47625" rIns="0" bIns="0" rtlCol="0">
            <a:spAutoFit/>
          </a:bodyPr>
          <a:lstStyle/>
          <a:p>
            <a:pPr marL="424815">
              <a:lnSpc>
                <a:spcPct val="100000"/>
              </a:lnSpc>
              <a:spcBef>
                <a:spcPts val="375"/>
              </a:spcBef>
            </a:pPr>
            <a:r>
              <a:rPr sz="2000" spc="170" dirty="0">
                <a:solidFill>
                  <a:srgbClr val="FFFFFF"/>
                </a:solidFill>
              </a:rPr>
              <a:t>Solution</a:t>
            </a:r>
            <a:endParaRPr sz="2000"/>
          </a:p>
        </p:txBody>
      </p:sp>
      <p:grpSp>
        <p:nvGrpSpPr>
          <p:cNvPr id="5" name="object 5"/>
          <p:cNvGrpSpPr/>
          <p:nvPr/>
        </p:nvGrpSpPr>
        <p:grpSpPr>
          <a:xfrm>
            <a:off x="2779776" y="813816"/>
            <a:ext cx="8533130" cy="4384675"/>
            <a:chOff x="2779776" y="813816"/>
            <a:chExt cx="8533130" cy="43846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9776" y="1264920"/>
              <a:ext cx="1060703" cy="9265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9691" y="813816"/>
              <a:ext cx="4632959" cy="43845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936993" y="5504789"/>
            <a:ext cx="4046854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5080" indent="-204470">
              <a:lnSpc>
                <a:spcPct val="114999"/>
              </a:lnSpc>
              <a:spcBef>
                <a:spcPts val="100"/>
              </a:spcBef>
            </a:pP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Outside</a:t>
            </a:r>
            <a:r>
              <a:rPr sz="1600" spc="10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of</a:t>
            </a:r>
            <a:r>
              <a:rPr sz="1600" spc="9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this</a:t>
            </a:r>
            <a:r>
              <a:rPr sz="1600" spc="10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range,</a:t>
            </a:r>
            <a:r>
              <a:rPr sz="1600" spc="10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efficiency</a:t>
            </a:r>
            <a:r>
              <a:rPr sz="1600" spc="9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decreases,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and</a:t>
            </a:r>
            <a:r>
              <a:rPr sz="1600" spc="2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heat</a:t>
            </a:r>
            <a:r>
              <a:rPr sz="1600" spc="1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generation</a:t>
            </a:r>
            <a:r>
              <a:rPr sz="1600" spc="3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rapidly</a:t>
            </a:r>
            <a:r>
              <a:rPr sz="1600" spc="-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increases.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46595" y="5504789"/>
            <a:ext cx="509206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14999"/>
              </a:lnSpc>
              <a:spcBef>
                <a:spcPts val="100"/>
              </a:spcBef>
            </a:pP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Areas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 in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blue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represent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enhanced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efficiency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001F43"/>
                </a:solidFill>
                <a:latin typeface="Arial"/>
                <a:cs typeface="Arial"/>
              </a:rPr>
              <a:t>and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decreased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heat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generation.</a:t>
            </a: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The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001F43"/>
                </a:solidFill>
                <a:latin typeface="Arial"/>
                <a:cs typeface="Arial"/>
              </a:rPr>
              <a:t>greater</a:t>
            </a:r>
            <a:r>
              <a:rPr sz="1600" spc="7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the 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variability 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in</a:t>
            </a:r>
            <a:r>
              <a:rPr sz="1600" spc="-3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torque</a:t>
            </a:r>
            <a:r>
              <a:rPr sz="1600" spc="-2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001F43"/>
                </a:solidFill>
                <a:latin typeface="Arial"/>
                <a:cs typeface="Arial"/>
              </a:rPr>
              <a:t>RPM,</a:t>
            </a:r>
            <a:r>
              <a:rPr sz="1600" spc="-2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001F43"/>
                </a:solidFill>
                <a:latin typeface="Arial"/>
                <a:cs typeface="Arial"/>
              </a:rPr>
              <a:t>greater</a:t>
            </a:r>
            <a:r>
              <a:rPr sz="1600" spc="-3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savings.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052" y="3422146"/>
            <a:ext cx="4516120" cy="2269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95"/>
              </a:spcBef>
            </a:pP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Patented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solution</a:t>
            </a:r>
            <a:r>
              <a:rPr sz="1600" spc="9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reduces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energy</a:t>
            </a:r>
            <a:r>
              <a:rPr sz="1600" spc="11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loss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and</a:t>
            </a:r>
            <a:r>
              <a:rPr sz="1600" spc="9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43"/>
                </a:solidFill>
                <a:latin typeface="Arial"/>
                <a:cs typeface="Arial"/>
              </a:rPr>
              <a:t>heat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generation</a:t>
            </a:r>
            <a:r>
              <a:rPr sz="1600" spc="7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by</a:t>
            </a:r>
            <a:r>
              <a:rPr sz="1600" spc="9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utilizing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multiple</a:t>
            </a:r>
            <a:r>
              <a:rPr sz="1600" spc="4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small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motors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instead</a:t>
            </a: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of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one</a:t>
            </a:r>
            <a:r>
              <a:rPr sz="1600" spc="7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large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95" dirty="0">
                <a:solidFill>
                  <a:srgbClr val="001F43"/>
                </a:solidFill>
                <a:latin typeface="Arial"/>
                <a:cs typeface="Arial"/>
              </a:rPr>
              <a:t>motor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with</a:t>
            </a:r>
            <a:r>
              <a:rPr sz="1600" spc="7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each</a:t>
            </a:r>
            <a:r>
              <a:rPr sz="1600" spc="8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motor </a:t>
            </a:r>
            <a:r>
              <a:rPr sz="1600" spc="45" dirty="0">
                <a:solidFill>
                  <a:srgbClr val="001F43"/>
                </a:solidFill>
                <a:latin typeface="Arial"/>
                <a:cs typeface="Arial"/>
              </a:rPr>
              <a:t>efficient</a:t>
            </a:r>
            <a:r>
              <a:rPr sz="1600" spc="-3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at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001F43"/>
                </a:solidFill>
                <a:latin typeface="Arial"/>
                <a:cs typeface="Arial"/>
              </a:rPr>
              <a:t>different</a:t>
            </a:r>
            <a:r>
              <a:rPr sz="1600" spc="-3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combination</a:t>
            </a:r>
            <a:r>
              <a:rPr sz="1600" spc="-3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001F43"/>
                </a:solidFill>
                <a:latin typeface="Arial"/>
                <a:cs typeface="Arial"/>
              </a:rPr>
              <a:t>torque </a:t>
            </a:r>
            <a:r>
              <a:rPr sz="1600" spc="50" dirty="0">
                <a:solidFill>
                  <a:srgbClr val="001F43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43"/>
                </a:solidFill>
                <a:latin typeface="Arial"/>
                <a:cs typeface="Arial"/>
              </a:rPr>
              <a:t>RPM.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90"/>
              </a:spcBef>
            </a:pP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Utilize</a:t>
            </a:r>
            <a:r>
              <a:rPr sz="1600" spc="7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70" dirty="0">
                <a:solidFill>
                  <a:srgbClr val="001F43"/>
                </a:solidFill>
                <a:latin typeface="Arial"/>
                <a:cs typeface="Arial"/>
              </a:rPr>
              <a:t>multi-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variate</a:t>
            </a: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optimization</a:t>
            </a:r>
            <a:r>
              <a:rPr sz="1600" spc="8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001F43"/>
                </a:solidFill>
                <a:latin typeface="Arial"/>
                <a:cs typeface="Arial"/>
              </a:rPr>
              <a:t>to </a:t>
            </a: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determine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600" spc="95" dirty="0">
                <a:solidFill>
                  <a:srgbClr val="001F43"/>
                </a:solidFill>
                <a:latin typeface="Arial"/>
                <a:cs typeface="Arial"/>
              </a:rPr>
              <a:t>motor</a:t>
            </a:r>
            <a:r>
              <a:rPr sz="1600" spc="17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selection</a:t>
            </a:r>
            <a:r>
              <a:rPr sz="1600" spc="16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(including</a:t>
            </a:r>
            <a:r>
              <a:rPr sz="1600" spc="17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braking)</a:t>
            </a:r>
            <a:r>
              <a:rPr sz="1600" spc="16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001F43"/>
                </a:solidFill>
                <a:latin typeface="Arial"/>
                <a:cs typeface="Arial"/>
              </a:rPr>
              <a:t>to</a:t>
            </a:r>
            <a:r>
              <a:rPr sz="1600" spc="15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43"/>
                </a:solidFill>
                <a:latin typeface="Arial"/>
                <a:cs typeface="Arial"/>
              </a:rPr>
              <a:t>globally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600" spc="55" dirty="0">
                <a:solidFill>
                  <a:srgbClr val="001F43"/>
                </a:solidFill>
                <a:latin typeface="Arial"/>
                <a:cs typeface="Arial"/>
              </a:rPr>
              <a:t>optimize</a:t>
            </a:r>
            <a:r>
              <a:rPr sz="1600" spc="-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43"/>
                </a:solidFill>
                <a:latin typeface="Arial"/>
                <a:cs typeface="Arial"/>
              </a:rPr>
              <a:t>over</a:t>
            </a:r>
            <a:r>
              <a:rPr sz="1600" spc="1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60" dirty="0">
                <a:solidFill>
                  <a:srgbClr val="001F43"/>
                </a:solidFill>
                <a:latin typeface="Arial"/>
                <a:cs typeface="Arial"/>
              </a:rPr>
              <a:t>entire</a:t>
            </a:r>
            <a:r>
              <a:rPr sz="1600" spc="15" dirty="0">
                <a:solidFill>
                  <a:srgbClr val="001F43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001F43"/>
                </a:solidFill>
                <a:latin typeface="Arial"/>
                <a:cs typeface="Arial"/>
              </a:rPr>
              <a:t>trip.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2867" y="2673095"/>
            <a:ext cx="1900555" cy="384175"/>
          </a:xfrm>
          <a:prstGeom prst="rect">
            <a:avLst/>
          </a:prstGeom>
          <a:solidFill>
            <a:srgbClr val="001F44"/>
          </a:solidFill>
        </p:spPr>
        <p:txBody>
          <a:bodyPr vert="horz" wrap="square" lIns="0" tIns="47625" rIns="0" bIns="0" rtlCol="0">
            <a:spAutoFit/>
          </a:bodyPr>
          <a:lstStyle/>
          <a:p>
            <a:pPr marL="424815">
              <a:lnSpc>
                <a:spcPct val="100000"/>
              </a:lnSpc>
              <a:spcBef>
                <a:spcPts val="375"/>
              </a:spcBef>
            </a:pPr>
            <a:r>
              <a:rPr sz="2000" spc="170" dirty="0">
                <a:solidFill>
                  <a:srgbClr val="FFFFFF"/>
                </a:solidFill>
              </a:rPr>
              <a:t>Solution</a:t>
            </a:r>
            <a:endParaRPr sz="2000"/>
          </a:p>
        </p:txBody>
      </p:sp>
      <p:grpSp>
        <p:nvGrpSpPr>
          <p:cNvPr id="5" name="object 5"/>
          <p:cNvGrpSpPr/>
          <p:nvPr/>
        </p:nvGrpSpPr>
        <p:grpSpPr>
          <a:xfrm>
            <a:off x="2779776" y="813816"/>
            <a:ext cx="8533130" cy="4384675"/>
            <a:chOff x="2779776" y="813816"/>
            <a:chExt cx="8533130" cy="43846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9776" y="1264920"/>
              <a:ext cx="1060703" cy="9265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9691" y="813816"/>
              <a:ext cx="4632959" cy="43845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1276" y="1165860"/>
              <a:ext cx="2508504" cy="5669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97071" y="1295526"/>
            <a:ext cx="22180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40" dirty="0">
                <a:solidFill>
                  <a:srgbClr val="FFFFFF"/>
                </a:solidFill>
              </a:rPr>
              <a:t>Patent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spc="200" dirty="0">
                <a:solidFill>
                  <a:srgbClr val="FFFFFF"/>
                </a:solidFill>
              </a:rPr>
              <a:t>Protection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745236" y="2471927"/>
            <a:ext cx="5872480" cy="2420620"/>
          </a:xfrm>
          <a:prstGeom prst="rect">
            <a:avLst/>
          </a:prstGeom>
          <a:solidFill>
            <a:srgbClr val="FFFFFF">
              <a:alpha val="627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1500">
              <a:latin typeface="Times New Roman"/>
              <a:cs typeface="Times New Roman"/>
            </a:endParaRPr>
          </a:p>
          <a:p>
            <a:pPr marL="1188720" marR="826135" indent="-358140">
              <a:lnSpc>
                <a:spcPct val="1153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Alpha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owns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patents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UK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patent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patents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pending.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5236" y="4968240"/>
            <a:ext cx="5872480" cy="1100455"/>
          </a:xfrm>
          <a:prstGeom prst="rect">
            <a:avLst/>
          </a:prstGeom>
          <a:solidFill>
            <a:srgbClr val="FFFFFF">
              <a:alpha val="6274"/>
            </a:srgbClr>
          </a:solidFill>
        </p:spPr>
        <p:txBody>
          <a:bodyPr vert="horz" wrap="square" lIns="0" tIns="546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0"/>
              </a:spcBef>
            </a:pPr>
            <a:endParaRPr sz="1500">
              <a:latin typeface="Times New Roman"/>
              <a:cs typeface="Times New Roman"/>
            </a:endParaRPr>
          </a:p>
          <a:p>
            <a:pPr marL="2341880" marR="1706880" indent="-629920">
              <a:lnSpc>
                <a:spcPct val="1153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Highly</a:t>
            </a:r>
            <a:r>
              <a:rPr sz="15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rated</a:t>
            </a:r>
            <a:r>
              <a:rPr sz="15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patent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counsel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Mayer</a:t>
            </a:r>
            <a:r>
              <a:rPr sz="15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Brown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89532" y="789431"/>
            <a:ext cx="9813290" cy="4714240"/>
            <a:chOff x="1589532" y="789431"/>
            <a:chExt cx="9813290" cy="47142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9532" y="789431"/>
              <a:ext cx="1322832" cy="13213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7120" y="1854707"/>
              <a:ext cx="3965448" cy="12054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7120" y="3159252"/>
              <a:ext cx="3965448" cy="13441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7120" y="4602479"/>
              <a:ext cx="3965448" cy="90068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6215" y="1254632"/>
            <a:ext cx="163957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325" dirty="0">
                <a:solidFill>
                  <a:srgbClr val="FFFFFF"/>
                </a:solidFill>
              </a:rPr>
              <a:t>Outcome</a:t>
            </a:r>
            <a:endParaRPr sz="2900"/>
          </a:p>
        </p:txBody>
      </p:sp>
      <p:sp>
        <p:nvSpPr>
          <p:cNvPr id="4" name="object 4"/>
          <p:cNvSpPr/>
          <p:nvPr/>
        </p:nvSpPr>
        <p:spPr>
          <a:xfrm>
            <a:off x="1388363" y="2261616"/>
            <a:ext cx="3566160" cy="3535679"/>
          </a:xfrm>
          <a:custGeom>
            <a:avLst/>
            <a:gdLst/>
            <a:ahLst/>
            <a:cxnLst/>
            <a:rect l="l" t="t" r="r" b="b"/>
            <a:pathLst>
              <a:path w="3566160" h="3535679">
                <a:moveTo>
                  <a:pt x="3566160" y="0"/>
                </a:moveTo>
                <a:lnTo>
                  <a:pt x="0" y="0"/>
                </a:lnTo>
                <a:lnTo>
                  <a:pt x="0" y="3535679"/>
                </a:lnTo>
                <a:lnTo>
                  <a:pt x="3566160" y="3535679"/>
                </a:lnTo>
                <a:lnTo>
                  <a:pt x="3566160" y="0"/>
                </a:lnTo>
                <a:close/>
              </a:path>
            </a:pathLst>
          </a:custGeom>
          <a:solidFill>
            <a:srgbClr val="FFFFFF">
              <a:alpha val="62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88363" y="2261616"/>
            <a:ext cx="3566160" cy="3535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2000">
              <a:latin typeface="Times New Roman"/>
              <a:cs typeface="Times New Roman"/>
            </a:endParaRPr>
          </a:p>
          <a:p>
            <a:pPr marL="554990" marR="548640" indent="5080" algn="ctr">
              <a:lnSpc>
                <a:spcPct val="1151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heat generation.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64252" y="2261616"/>
            <a:ext cx="5765800" cy="3535679"/>
          </a:xfrm>
          <a:custGeom>
            <a:avLst/>
            <a:gdLst/>
            <a:ahLst/>
            <a:cxnLst/>
            <a:rect l="l" t="t" r="r" b="b"/>
            <a:pathLst>
              <a:path w="5765800" h="3535679">
                <a:moveTo>
                  <a:pt x="5765292" y="0"/>
                </a:moveTo>
                <a:lnTo>
                  <a:pt x="0" y="0"/>
                </a:lnTo>
                <a:lnTo>
                  <a:pt x="0" y="3535679"/>
                </a:lnTo>
                <a:lnTo>
                  <a:pt x="5765292" y="3535679"/>
                </a:lnTo>
                <a:lnTo>
                  <a:pt x="5765292" y="0"/>
                </a:lnTo>
                <a:close/>
              </a:path>
            </a:pathLst>
          </a:custGeom>
          <a:solidFill>
            <a:srgbClr val="FFFFFF">
              <a:alpha val="62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/>
          </a:p>
          <a:p>
            <a:pPr marL="675640" marR="512445" algn="ctr">
              <a:lnSpc>
                <a:spcPct val="115100"/>
              </a:lnSpc>
            </a:pPr>
            <a:r>
              <a:rPr dirty="0"/>
              <a:t>Enables</a:t>
            </a:r>
            <a:r>
              <a:rPr spc="-60" dirty="0"/>
              <a:t> </a:t>
            </a:r>
            <a:r>
              <a:rPr spc="45" dirty="0"/>
              <a:t>bespoke</a:t>
            </a:r>
            <a:r>
              <a:rPr spc="-60" dirty="0"/>
              <a:t> </a:t>
            </a:r>
            <a:r>
              <a:rPr spc="130" dirty="0"/>
              <a:t>motor</a:t>
            </a:r>
            <a:r>
              <a:rPr spc="-50" dirty="0"/>
              <a:t> </a:t>
            </a:r>
            <a:r>
              <a:rPr spc="50" dirty="0"/>
              <a:t>configurations </a:t>
            </a:r>
            <a:r>
              <a:rPr spc="120" dirty="0"/>
              <a:t>for</a:t>
            </a:r>
            <a:r>
              <a:rPr spc="90" dirty="0"/>
              <a:t> </a:t>
            </a:r>
            <a:r>
              <a:rPr spc="65" dirty="0"/>
              <a:t>materially</a:t>
            </a:r>
            <a:r>
              <a:rPr spc="70" dirty="0"/>
              <a:t> </a:t>
            </a:r>
            <a:r>
              <a:rPr dirty="0"/>
              <a:t>enhanced</a:t>
            </a:r>
            <a:r>
              <a:rPr spc="110" dirty="0"/>
              <a:t> </a:t>
            </a:r>
            <a:r>
              <a:rPr spc="70" dirty="0"/>
              <a:t>performance </a:t>
            </a:r>
            <a:r>
              <a:rPr spc="105" dirty="0"/>
              <a:t>and/or</a:t>
            </a:r>
            <a:r>
              <a:rPr spc="-35" dirty="0"/>
              <a:t> </a:t>
            </a:r>
            <a:r>
              <a:rPr spc="-10" dirty="0"/>
              <a:t>range.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657855" y="2894076"/>
            <a:ext cx="5628640" cy="904240"/>
            <a:chOff x="2657855" y="2894076"/>
            <a:chExt cx="5628640" cy="9042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1023" y="2894076"/>
              <a:ext cx="854964" cy="8534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7855" y="2944368"/>
              <a:ext cx="1027175" cy="85344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85672" y="2055875"/>
              <a:ext cx="9820910" cy="3759835"/>
            </a:xfrm>
            <a:custGeom>
              <a:avLst/>
              <a:gdLst/>
              <a:ahLst/>
              <a:cxnLst/>
              <a:rect l="l" t="t" r="r" b="b"/>
              <a:pathLst>
                <a:path w="9820910" h="3759835">
                  <a:moveTo>
                    <a:pt x="3172968" y="0"/>
                  </a:moveTo>
                  <a:lnTo>
                    <a:pt x="0" y="0"/>
                  </a:lnTo>
                  <a:lnTo>
                    <a:pt x="0" y="3759708"/>
                  </a:lnTo>
                  <a:lnTo>
                    <a:pt x="3172968" y="3759708"/>
                  </a:lnTo>
                  <a:lnTo>
                    <a:pt x="3172968" y="0"/>
                  </a:lnTo>
                  <a:close/>
                </a:path>
                <a:path w="9820910" h="3759835">
                  <a:moveTo>
                    <a:pt x="6496812" y="0"/>
                  </a:moveTo>
                  <a:lnTo>
                    <a:pt x="3323844" y="0"/>
                  </a:lnTo>
                  <a:lnTo>
                    <a:pt x="3323844" y="3759708"/>
                  </a:lnTo>
                  <a:lnTo>
                    <a:pt x="6496812" y="3759708"/>
                  </a:lnTo>
                  <a:lnTo>
                    <a:pt x="6496812" y="0"/>
                  </a:lnTo>
                  <a:close/>
                </a:path>
                <a:path w="9820910" h="3759835">
                  <a:moveTo>
                    <a:pt x="9820656" y="0"/>
                  </a:moveTo>
                  <a:lnTo>
                    <a:pt x="6647688" y="0"/>
                  </a:lnTo>
                  <a:lnTo>
                    <a:pt x="6647688" y="3759708"/>
                  </a:lnTo>
                  <a:lnTo>
                    <a:pt x="9820656" y="3759708"/>
                  </a:lnTo>
                  <a:lnTo>
                    <a:pt x="9820656" y="0"/>
                  </a:lnTo>
                  <a:close/>
                </a:path>
              </a:pathLst>
            </a:custGeom>
            <a:solidFill>
              <a:srgbClr val="FFFFFF">
                <a:alpha val="6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5672" y="2055876"/>
            <a:ext cx="3173095" cy="375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500">
              <a:latin typeface="Times New Roman"/>
              <a:cs typeface="Times New Roman"/>
            </a:endParaRPr>
          </a:p>
          <a:p>
            <a:pPr marL="849630" marR="730250" algn="ctr">
              <a:lnSpc>
                <a:spcPct val="115300"/>
              </a:lnSpc>
            </a:pPr>
            <a:r>
              <a:rPr sz="1500" spc="-80" dirty="0">
                <a:solidFill>
                  <a:srgbClr val="FFFFFF"/>
                </a:solidFill>
                <a:latin typeface="Arial Black"/>
                <a:cs typeface="Arial Black"/>
              </a:rPr>
              <a:t>Patent</a:t>
            </a:r>
            <a:r>
              <a:rPr sz="15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Arial Black"/>
                <a:cs typeface="Arial Black"/>
              </a:rPr>
              <a:t>approach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evaluated</a:t>
            </a:r>
            <a:endParaRPr sz="1500">
              <a:latin typeface="Arial Black"/>
              <a:cs typeface="Arial Black"/>
            </a:endParaRPr>
          </a:p>
          <a:p>
            <a:pPr marL="363855" marR="245110" indent="635" algn="ctr">
              <a:lnSpc>
                <a:spcPct val="115100"/>
              </a:lnSpc>
              <a:spcBef>
                <a:spcPts val="830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Patent</a:t>
            </a:r>
            <a:r>
              <a:rPr sz="13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mathematics</a:t>
            </a:r>
            <a:r>
              <a:rPr sz="13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3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reviewed</a:t>
            </a:r>
            <a:r>
              <a:rPr sz="13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3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evaluated</a:t>
            </a:r>
            <a:r>
              <a:rPr sz="13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3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Arial"/>
                <a:cs typeface="Arial"/>
              </a:rPr>
              <a:t>world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sz="13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Arial"/>
                <a:cs typeface="Arial"/>
              </a:rPr>
              <a:t>automotive</a:t>
            </a:r>
            <a:r>
              <a:rPr sz="13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3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Arial"/>
                <a:cs typeface="Arial"/>
              </a:rPr>
              <a:t>motorsport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engineering</a:t>
            </a:r>
            <a:r>
              <a:rPr sz="1300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team.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9515" y="2055876"/>
            <a:ext cx="3173095" cy="375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500">
              <a:latin typeface="Times New Roman"/>
              <a:cs typeface="Times New Roman"/>
            </a:endParaRPr>
          </a:p>
          <a:p>
            <a:pPr marL="659765" marR="654050" indent="1905" algn="ctr">
              <a:lnSpc>
                <a:spcPct val="115300"/>
              </a:lnSpc>
            </a:pP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Simulation, </a:t>
            </a:r>
            <a:r>
              <a:rPr sz="1500" spc="-75" dirty="0">
                <a:solidFill>
                  <a:srgbClr val="FFFFFF"/>
                </a:solidFill>
                <a:latin typeface="Arial Black"/>
                <a:cs typeface="Arial Black"/>
              </a:rPr>
              <a:t>modelling </a:t>
            </a:r>
            <a:r>
              <a:rPr sz="1500" spc="-220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sz="1500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Arial Black"/>
                <a:cs typeface="Arial Black"/>
              </a:rPr>
              <a:t>testing</a:t>
            </a:r>
            <a:endParaRPr sz="1500">
              <a:latin typeface="Arial Black"/>
              <a:cs typeface="Arial Black"/>
            </a:endParaRPr>
          </a:p>
          <a:p>
            <a:pPr marL="277495" marR="271145" algn="ctr">
              <a:lnSpc>
                <a:spcPct val="115100"/>
              </a:lnSpc>
              <a:spcBef>
                <a:spcPts val="830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Simulation</a:t>
            </a:r>
            <a:r>
              <a:rPr sz="1300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r>
              <a:rPr sz="1300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developed</a:t>
            </a:r>
            <a:r>
              <a:rPr sz="13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correlation</a:t>
            </a:r>
            <a:r>
              <a:rPr sz="13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r>
              <a:rPr sz="13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completed</a:t>
            </a:r>
            <a:r>
              <a:rPr sz="1300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award</a:t>
            </a:r>
            <a:r>
              <a:rPr sz="13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winning</a:t>
            </a:r>
            <a:r>
              <a:rPr sz="13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Arial"/>
                <a:cs typeface="Arial"/>
              </a:rPr>
              <a:t>IAAPS</a:t>
            </a:r>
            <a:r>
              <a:rPr sz="13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advanced 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propulsion</a:t>
            </a:r>
            <a:r>
              <a:rPr sz="1300" spc="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3359" y="2055876"/>
            <a:ext cx="3173095" cy="375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500">
              <a:latin typeface="Times New Roman"/>
              <a:cs typeface="Times New Roman"/>
            </a:endParaRPr>
          </a:p>
          <a:p>
            <a:pPr marL="521970" marR="513715" algn="ctr">
              <a:lnSpc>
                <a:spcPct val="115300"/>
              </a:lnSpc>
            </a:pPr>
            <a:r>
              <a:rPr sz="1500" spc="-95" dirty="0">
                <a:solidFill>
                  <a:srgbClr val="FFFFFF"/>
                </a:solidFill>
                <a:latin typeface="Arial Black"/>
                <a:cs typeface="Arial Black"/>
              </a:rPr>
              <a:t>Commercial</a:t>
            </a:r>
            <a:r>
              <a:rPr sz="15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Arial Black"/>
                <a:cs typeface="Arial Black"/>
              </a:rPr>
              <a:t>feasibility and</a:t>
            </a:r>
            <a:r>
              <a:rPr sz="15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Arial Black"/>
                <a:cs typeface="Arial Black"/>
              </a:rPr>
              <a:t>value</a:t>
            </a:r>
            <a:r>
              <a:rPr sz="15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Black"/>
                <a:cs typeface="Arial Black"/>
              </a:rPr>
              <a:t>assessed</a:t>
            </a:r>
            <a:endParaRPr sz="1500">
              <a:latin typeface="Arial Black"/>
              <a:cs typeface="Arial Black"/>
            </a:endParaRPr>
          </a:p>
          <a:p>
            <a:pPr marL="342265" marR="334010" algn="ctr">
              <a:lnSpc>
                <a:spcPct val="115399"/>
              </a:lnSpc>
              <a:spcBef>
                <a:spcPts val="82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Commercial</a:t>
            </a:r>
            <a:r>
              <a:rPr sz="13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feasibility</a:t>
            </a:r>
            <a:r>
              <a:rPr sz="13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evaluated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7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3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OEM</a:t>
            </a:r>
            <a:r>
              <a:rPr sz="13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assessed.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39358" y="6075984"/>
            <a:ext cx="102743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i="1" dirty="0">
                <a:solidFill>
                  <a:srgbClr val="FFFFFF"/>
                </a:solidFill>
                <a:latin typeface="Gill Sans MT"/>
                <a:cs typeface="Gill Sans MT"/>
              </a:rPr>
              <a:t>1.</a:t>
            </a:r>
            <a:r>
              <a:rPr sz="1150" i="1" spc="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150" i="1" spc="80" dirty="0">
                <a:solidFill>
                  <a:srgbClr val="FFFFFF"/>
                </a:solidFill>
                <a:latin typeface="Gill Sans MT"/>
                <a:cs typeface="Gill Sans MT"/>
              </a:rPr>
              <a:t>Purple</a:t>
            </a:r>
            <a:r>
              <a:rPr sz="1150" i="1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150" i="1" spc="75" dirty="0">
                <a:solidFill>
                  <a:srgbClr val="FFFFFF"/>
                </a:solidFill>
                <a:latin typeface="Gill Sans MT"/>
                <a:cs typeface="Gill Sans MT"/>
              </a:rPr>
              <a:t>Sector</a:t>
            </a:r>
            <a:endParaRPr sz="1150">
              <a:latin typeface="Gill Sans MT"/>
              <a:cs typeface="Gill Sans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98776" y="2624327"/>
            <a:ext cx="7386955" cy="862965"/>
            <a:chOff x="2398776" y="2624327"/>
            <a:chExt cx="7386955" cy="8629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8776" y="2624327"/>
              <a:ext cx="859536" cy="8625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4811" y="2663951"/>
              <a:ext cx="780288" cy="7818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54083" y="2689859"/>
              <a:ext cx="731520" cy="73152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3732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105"/>
              </a:spcBef>
            </a:pPr>
            <a:r>
              <a:rPr sz="2300" spc="190" dirty="0">
                <a:solidFill>
                  <a:srgbClr val="FFFFFF"/>
                </a:solidFill>
              </a:rPr>
              <a:t>Technical</a:t>
            </a:r>
            <a:r>
              <a:rPr sz="2300" spc="20" dirty="0">
                <a:solidFill>
                  <a:srgbClr val="FFFFFF"/>
                </a:solidFill>
              </a:rPr>
              <a:t> </a:t>
            </a:r>
            <a:r>
              <a:rPr sz="2300" spc="220" dirty="0">
                <a:solidFill>
                  <a:srgbClr val="FFFFFF"/>
                </a:solidFill>
              </a:rPr>
              <a:t>and</a:t>
            </a:r>
            <a:r>
              <a:rPr sz="2300" spc="25" dirty="0">
                <a:solidFill>
                  <a:srgbClr val="FFFFFF"/>
                </a:solidFill>
              </a:rPr>
              <a:t> </a:t>
            </a:r>
            <a:r>
              <a:rPr sz="2300" spc="210" dirty="0">
                <a:solidFill>
                  <a:srgbClr val="FFFFFF"/>
                </a:solidFill>
              </a:rPr>
              <a:t>commercial</a:t>
            </a:r>
            <a:r>
              <a:rPr sz="2300" spc="15" dirty="0">
                <a:solidFill>
                  <a:srgbClr val="FFFFFF"/>
                </a:solidFill>
              </a:rPr>
              <a:t> </a:t>
            </a:r>
            <a:r>
              <a:rPr sz="2300" spc="165" dirty="0">
                <a:solidFill>
                  <a:srgbClr val="FFFFFF"/>
                </a:solidFill>
              </a:rPr>
              <a:t>assessment</a:t>
            </a:r>
            <a:r>
              <a:rPr sz="2100" b="0" spc="247" baseline="4166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100" baseline="41666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1647</Words>
  <Application>Microsoft Office PowerPoint</Application>
  <PresentationFormat>Widescreen</PresentationFormat>
  <Paragraphs>254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Century Gothic</vt:lpstr>
      <vt:lpstr>Gill Sans MT</vt:lpstr>
      <vt:lpstr>Lucida Sans</vt:lpstr>
      <vt:lpstr>Microsoft Sans Serif</vt:lpstr>
      <vt:lpstr>Times New Roman</vt:lpstr>
      <vt:lpstr>Verdana</vt:lpstr>
      <vt:lpstr>Office Theme</vt:lpstr>
      <vt:lpstr>Altisource Asset Management Corporation (“AAMC”)</vt:lpstr>
      <vt:lpstr>Forward-looking Statement</vt:lpstr>
      <vt:lpstr>PowerPoint Presentation</vt:lpstr>
      <vt:lpstr>Challenge</vt:lpstr>
      <vt:lpstr>Solution</vt:lpstr>
      <vt:lpstr>Solution</vt:lpstr>
      <vt:lpstr>Patent Protection</vt:lpstr>
      <vt:lpstr>Outcome</vt:lpstr>
      <vt:lpstr>Technical and commercial assessment1</vt:lpstr>
      <vt:lpstr>Technical development Tesla model 3 standard range (single motor) used as the baseline vehicle</vt:lpstr>
      <vt:lpstr>8.4%</vt:lpstr>
      <vt:lpstr>Commercial assessment</vt:lpstr>
      <vt:lpstr>Development opportunities</vt:lpstr>
      <vt:lpstr>Market potential</vt:lpstr>
      <vt:lpstr>PowerPoint Presentation</vt:lpstr>
      <vt:lpstr>PowerPoint Presentation</vt:lpstr>
      <vt:lpstr>Strong alignment of interest in our development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Altisource Asset Management Corporation (“AAMC”)</dc:title>
  <dc:creator>Joaquin de Miguel Rossi</dc:creator>
  <cp:lastModifiedBy>Ruben Camacho</cp:lastModifiedBy>
  <cp:revision>1</cp:revision>
  <dcterms:created xsi:type="dcterms:W3CDTF">2024-03-26T02:47:04Z</dcterms:created>
  <dcterms:modified xsi:type="dcterms:W3CDTF">2024-04-09T00:45:18Z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2024-03-26T00:00:00Z</vt:filetime>
  </property>
  <property fmtid="{D5CDD505-2E9C-101B-9397-08002B2CF9AE}" pid="5" name="Producer">
    <vt:lpwstr>Microsoft® PowerPoint® for Microsoft 365</vt:lpwstr>
  </property>
</Properties>
</file>