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46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8010" y="554863"/>
            <a:ext cx="6169025" cy="941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4252" y="2261616"/>
            <a:ext cx="5765800" cy="353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43257" y="6397625"/>
            <a:ext cx="25654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spglobal.com/mobility/en/products/automotive-light-vehicle-sales-forecasts.html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www.iea.org/reports/global-ev-outlook-2022" TargetMode="External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iea.org/reports/global-ev-outlook-2022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636" y="3716248"/>
            <a:ext cx="7329805" cy="51296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2900" b="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Al</a:t>
            </a:r>
            <a:r>
              <a:rPr lang="en-US" sz="2900" b="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pha Motor Control</a:t>
            </a:r>
            <a:endParaRPr sz="29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6420" y="2351532"/>
            <a:ext cx="899159" cy="899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52478" y="6356400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62344" y="2662427"/>
              <a:ext cx="3750945" cy="3598545"/>
            </a:xfrm>
            <a:custGeom>
              <a:avLst/>
              <a:gdLst/>
              <a:ahLst/>
              <a:cxnLst/>
              <a:rect l="l" t="t" r="r" b="b"/>
              <a:pathLst>
                <a:path w="3750945" h="3598545">
                  <a:moveTo>
                    <a:pt x="3750564" y="2015744"/>
                  </a:moveTo>
                  <a:lnTo>
                    <a:pt x="3747122" y="1968995"/>
                  </a:lnTo>
                  <a:lnTo>
                    <a:pt x="3737152" y="1924354"/>
                  </a:lnTo>
                  <a:lnTo>
                    <a:pt x="3721138" y="1882343"/>
                  </a:lnTo>
                  <a:lnTo>
                    <a:pt x="3699560" y="1843443"/>
                  </a:lnTo>
                  <a:lnTo>
                    <a:pt x="3672916" y="1808124"/>
                  </a:lnTo>
                  <a:lnTo>
                    <a:pt x="3641699" y="1776907"/>
                  </a:lnTo>
                  <a:lnTo>
                    <a:pt x="3606381" y="1750263"/>
                  </a:lnTo>
                  <a:lnTo>
                    <a:pt x="3567480" y="1728685"/>
                  </a:lnTo>
                  <a:lnTo>
                    <a:pt x="3525469" y="1712671"/>
                  </a:lnTo>
                  <a:lnTo>
                    <a:pt x="3480828" y="1702701"/>
                  </a:lnTo>
                  <a:lnTo>
                    <a:pt x="3434080" y="1699260"/>
                  </a:lnTo>
                  <a:lnTo>
                    <a:pt x="316484" y="1699260"/>
                  </a:lnTo>
                  <a:lnTo>
                    <a:pt x="269722" y="1702701"/>
                  </a:lnTo>
                  <a:lnTo>
                    <a:pt x="225082" y="1712671"/>
                  </a:lnTo>
                  <a:lnTo>
                    <a:pt x="183070" y="1728685"/>
                  </a:lnTo>
                  <a:lnTo>
                    <a:pt x="144170" y="1750263"/>
                  </a:lnTo>
                  <a:lnTo>
                    <a:pt x="108851" y="1776907"/>
                  </a:lnTo>
                  <a:lnTo>
                    <a:pt x="77635" y="1808124"/>
                  </a:lnTo>
                  <a:lnTo>
                    <a:pt x="50990" y="1843443"/>
                  </a:lnTo>
                  <a:lnTo>
                    <a:pt x="29413" y="1882343"/>
                  </a:lnTo>
                  <a:lnTo>
                    <a:pt x="13398" y="1924354"/>
                  </a:lnTo>
                  <a:lnTo>
                    <a:pt x="3429" y="1968995"/>
                  </a:lnTo>
                  <a:lnTo>
                    <a:pt x="0" y="2015744"/>
                  </a:lnTo>
                  <a:lnTo>
                    <a:pt x="0" y="3281680"/>
                  </a:lnTo>
                  <a:lnTo>
                    <a:pt x="3429" y="3328454"/>
                  </a:lnTo>
                  <a:lnTo>
                    <a:pt x="13398" y="3373094"/>
                  </a:lnTo>
                  <a:lnTo>
                    <a:pt x="29413" y="3415106"/>
                  </a:lnTo>
                  <a:lnTo>
                    <a:pt x="50990" y="3454019"/>
                  </a:lnTo>
                  <a:lnTo>
                    <a:pt x="77635" y="3489325"/>
                  </a:lnTo>
                  <a:lnTo>
                    <a:pt x="108851" y="3520541"/>
                  </a:lnTo>
                  <a:lnTo>
                    <a:pt x="144170" y="3547186"/>
                  </a:lnTo>
                  <a:lnTo>
                    <a:pt x="183070" y="3568750"/>
                  </a:lnTo>
                  <a:lnTo>
                    <a:pt x="225082" y="3584765"/>
                  </a:lnTo>
                  <a:lnTo>
                    <a:pt x="269722" y="3594735"/>
                  </a:lnTo>
                  <a:lnTo>
                    <a:pt x="316484" y="3598164"/>
                  </a:lnTo>
                  <a:lnTo>
                    <a:pt x="3434080" y="3598164"/>
                  </a:lnTo>
                  <a:lnTo>
                    <a:pt x="3480828" y="3594735"/>
                  </a:lnTo>
                  <a:lnTo>
                    <a:pt x="3525469" y="3584765"/>
                  </a:lnTo>
                  <a:lnTo>
                    <a:pt x="3567480" y="3568750"/>
                  </a:lnTo>
                  <a:lnTo>
                    <a:pt x="3606381" y="3547186"/>
                  </a:lnTo>
                  <a:lnTo>
                    <a:pt x="3641699" y="3520541"/>
                  </a:lnTo>
                  <a:lnTo>
                    <a:pt x="3672916" y="3489325"/>
                  </a:lnTo>
                  <a:lnTo>
                    <a:pt x="3699560" y="3454019"/>
                  </a:lnTo>
                  <a:lnTo>
                    <a:pt x="3721138" y="3415106"/>
                  </a:lnTo>
                  <a:lnTo>
                    <a:pt x="3737152" y="3373094"/>
                  </a:lnTo>
                  <a:lnTo>
                    <a:pt x="3747122" y="3328454"/>
                  </a:lnTo>
                  <a:lnTo>
                    <a:pt x="3750564" y="3281680"/>
                  </a:lnTo>
                  <a:lnTo>
                    <a:pt x="3750564" y="2015744"/>
                  </a:lnTo>
                  <a:close/>
                </a:path>
                <a:path w="3750945" h="3598545">
                  <a:moveTo>
                    <a:pt x="3750564" y="266446"/>
                  </a:moveTo>
                  <a:lnTo>
                    <a:pt x="3746271" y="218554"/>
                  </a:lnTo>
                  <a:lnTo>
                    <a:pt x="3733889" y="173469"/>
                  </a:lnTo>
                  <a:lnTo>
                    <a:pt x="3714191" y="131953"/>
                  </a:lnTo>
                  <a:lnTo>
                    <a:pt x="3687902" y="94767"/>
                  </a:lnTo>
                  <a:lnTo>
                    <a:pt x="3655796" y="62661"/>
                  </a:lnTo>
                  <a:lnTo>
                    <a:pt x="3618611" y="36372"/>
                  </a:lnTo>
                  <a:lnTo>
                    <a:pt x="3577094" y="16675"/>
                  </a:lnTo>
                  <a:lnTo>
                    <a:pt x="3532009" y="4292"/>
                  </a:lnTo>
                  <a:lnTo>
                    <a:pt x="3484118" y="0"/>
                  </a:lnTo>
                  <a:lnTo>
                    <a:pt x="266446" y="0"/>
                  </a:lnTo>
                  <a:lnTo>
                    <a:pt x="218541" y="4292"/>
                  </a:lnTo>
                  <a:lnTo>
                    <a:pt x="173456" y="16675"/>
                  </a:lnTo>
                  <a:lnTo>
                    <a:pt x="131940" y="36372"/>
                  </a:lnTo>
                  <a:lnTo>
                    <a:pt x="94754" y="62661"/>
                  </a:lnTo>
                  <a:lnTo>
                    <a:pt x="62649" y="94767"/>
                  </a:lnTo>
                  <a:lnTo>
                    <a:pt x="36360" y="131953"/>
                  </a:lnTo>
                  <a:lnTo>
                    <a:pt x="16662" y="173469"/>
                  </a:lnTo>
                  <a:lnTo>
                    <a:pt x="4279" y="218554"/>
                  </a:lnTo>
                  <a:lnTo>
                    <a:pt x="0" y="266446"/>
                  </a:lnTo>
                  <a:lnTo>
                    <a:pt x="0" y="1332230"/>
                  </a:lnTo>
                  <a:lnTo>
                    <a:pt x="4279" y="1380134"/>
                  </a:lnTo>
                  <a:lnTo>
                    <a:pt x="16662" y="1425219"/>
                  </a:lnTo>
                  <a:lnTo>
                    <a:pt x="36360" y="1466735"/>
                  </a:lnTo>
                  <a:lnTo>
                    <a:pt x="62649" y="1503921"/>
                  </a:lnTo>
                  <a:lnTo>
                    <a:pt x="94754" y="1536026"/>
                  </a:lnTo>
                  <a:lnTo>
                    <a:pt x="131940" y="1562315"/>
                  </a:lnTo>
                  <a:lnTo>
                    <a:pt x="173456" y="1582013"/>
                  </a:lnTo>
                  <a:lnTo>
                    <a:pt x="218541" y="1594396"/>
                  </a:lnTo>
                  <a:lnTo>
                    <a:pt x="266446" y="1598676"/>
                  </a:lnTo>
                  <a:lnTo>
                    <a:pt x="3484118" y="1598676"/>
                  </a:lnTo>
                  <a:lnTo>
                    <a:pt x="3532009" y="1594396"/>
                  </a:lnTo>
                  <a:lnTo>
                    <a:pt x="3577094" y="1582013"/>
                  </a:lnTo>
                  <a:lnTo>
                    <a:pt x="3618611" y="1562315"/>
                  </a:lnTo>
                  <a:lnTo>
                    <a:pt x="3655796" y="1536026"/>
                  </a:lnTo>
                  <a:lnTo>
                    <a:pt x="3687902" y="1503921"/>
                  </a:lnTo>
                  <a:lnTo>
                    <a:pt x="3714191" y="1466735"/>
                  </a:lnTo>
                  <a:lnTo>
                    <a:pt x="3733889" y="1425219"/>
                  </a:lnTo>
                  <a:lnTo>
                    <a:pt x="3746271" y="1380134"/>
                  </a:lnTo>
                  <a:lnTo>
                    <a:pt x="3750564" y="1332230"/>
                  </a:lnTo>
                  <a:lnTo>
                    <a:pt x="3750564" y="26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7592" y="3410458"/>
            <a:ext cx="19323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210" dirty="0">
                <a:solidFill>
                  <a:srgbClr val="001F44"/>
                </a:solidFill>
                <a:latin typeface="Arial Narrow"/>
                <a:cs typeface="Arial Narrow"/>
              </a:rPr>
              <a:t>Case</a:t>
            </a:r>
            <a:r>
              <a:rPr sz="29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900" b="1" spc="250" dirty="0">
                <a:solidFill>
                  <a:srgbClr val="001F44"/>
                </a:solidFill>
                <a:latin typeface="Arial Narrow"/>
                <a:cs typeface="Arial Narrow"/>
              </a:rPr>
              <a:t>study</a:t>
            </a:r>
            <a:endParaRPr sz="29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6564" y="591312"/>
            <a:ext cx="8100059" cy="2455545"/>
            <a:chOff x="2226564" y="591312"/>
            <a:chExt cx="8100059" cy="24555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8628" y="591312"/>
              <a:ext cx="3777996" cy="21244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1737359"/>
              <a:ext cx="1578864" cy="130911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79880" y="3999763"/>
            <a:ext cx="277368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225" marR="5080" indent="-518159">
              <a:lnSpc>
                <a:spcPct val="115100"/>
              </a:lnSpc>
              <a:spcBef>
                <a:spcPts val="100"/>
              </a:spcBef>
            </a:pPr>
            <a:r>
              <a:rPr sz="1600" dirty="0">
                <a:solidFill>
                  <a:srgbClr val="001F44"/>
                </a:solidFill>
                <a:latin typeface="Arial"/>
                <a:cs typeface="Arial"/>
              </a:rPr>
              <a:t>Patented</a:t>
            </a:r>
            <a:r>
              <a:rPr sz="1600" spc="20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4"/>
                </a:solidFill>
                <a:latin typeface="Arial"/>
                <a:cs typeface="Arial"/>
              </a:rPr>
              <a:t>Technology</a:t>
            </a:r>
            <a:r>
              <a:rPr sz="1600" spc="2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001F44"/>
                </a:solidFill>
                <a:latin typeface="Arial"/>
                <a:cs typeface="Arial"/>
              </a:rPr>
              <a:t>applied </a:t>
            </a:r>
            <a:r>
              <a:rPr sz="1600" spc="90" dirty="0">
                <a:solidFill>
                  <a:srgbClr val="001F44"/>
                </a:solidFill>
                <a:latin typeface="Arial"/>
                <a:cs typeface="Arial"/>
              </a:rPr>
              <a:t>to</a:t>
            </a:r>
            <a:r>
              <a:rPr sz="1600" spc="-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4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4"/>
                </a:solidFill>
                <a:latin typeface="Arial"/>
                <a:cs typeface="Arial"/>
              </a:rPr>
              <a:t>Tesla</a:t>
            </a:r>
            <a:r>
              <a:rPr sz="1600" spc="-4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4"/>
                </a:solidFill>
                <a:latin typeface="Arial"/>
                <a:cs typeface="Arial"/>
              </a:rPr>
              <a:t>Model</a:t>
            </a:r>
            <a:r>
              <a:rPr sz="1600" spc="-4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1F44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70063" y="2875229"/>
            <a:ext cx="113728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385" dirty="0"/>
              <a:t>8.4%</a:t>
            </a:r>
            <a:endParaRPr sz="3800"/>
          </a:p>
        </p:txBody>
      </p:sp>
      <p:sp>
        <p:nvSpPr>
          <p:cNvPr id="11" name="object 11"/>
          <p:cNvSpPr txBox="1"/>
          <p:nvPr/>
        </p:nvSpPr>
        <p:spPr>
          <a:xfrm>
            <a:off x="6846189" y="3451289"/>
            <a:ext cx="3181350" cy="25927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755"/>
              </a:spcBef>
            </a:pPr>
            <a:r>
              <a:rPr sz="2000" b="1" spc="180" dirty="0">
                <a:solidFill>
                  <a:srgbClr val="001F44"/>
                </a:solidFill>
                <a:latin typeface="Arial Narrow"/>
                <a:cs typeface="Arial Narrow"/>
              </a:rPr>
              <a:t>Range</a:t>
            </a:r>
            <a:r>
              <a:rPr sz="20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000" b="1" spc="155" dirty="0">
                <a:solidFill>
                  <a:srgbClr val="001F44"/>
                </a:solidFill>
                <a:latin typeface="Arial Narrow"/>
                <a:cs typeface="Arial Narrow"/>
              </a:rPr>
              <a:t>increase</a:t>
            </a:r>
            <a:endParaRPr sz="2000">
              <a:latin typeface="Arial Narrow"/>
              <a:cs typeface="Arial Narrow"/>
            </a:endParaRPr>
          </a:p>
          <a:p>
            <a:pPr marL="3175" algn="ctr">
              <a:lnSpc>
                <a:spcPct val="100000"/>
              </a:lnSpc>
              <a:spcBef>
                <a:spcPts val="315"/>
              </a:spcBef>
            </a:pPr>
            <a:r>
              <a:rPr sz="1000" spc="20" dirty="0">
                <a:solidFill>
                  <a:srgbClr val="001F44"/>
                </a:solidFill>
                <a:latin typeface="Arial"/>
                <a:cs typeface="Arial"/>
              </a:rPr>
              <a:t>+31.4km</a:t>
            </a:r>
            <a:r>
              <a:rPr sz="10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01F44"/>
                </a:solidFill>
                <a:latin typeface="Arial"/>
                <a:cs typeface="Arial"/>
              </a:rPr>
              <a:t>additional</a:t>
            </a:r>
            <a:r>
              <a:rPr sz="1000" spc="3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1F44"/>
                </a:solidFill>
                <a:latin typeface="Arial"/>
                <a:cs typeface="Arial"/>
              </a:rPr>
              <a:t>range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ct val="114999"/>
              </a:lnSpc>
            </a:pPr>
            <a:r>
              <a:rPr sz="1400" spc="-10" dirty="0">
                <a:solidFill>
                  <a:srgbClr val="001F44"/>
                </a:solidFill>
                <a:latin typeface="Arial"/>
                <a:cs typeface="Arial"/>
              </a:rPr>
              <a:t>Range</a:t>
            </a:r>
            <a:r>
              <a:rPr sz="1400" spc="6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was</a:t>
            </a:r>
            <a:r>
              <a:rPr sz="1400" spc="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increased</a:t>
            </a:r>
            <a:r>
              <a:rPr sz="1400" spc="6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001F44"/>
                </a:solidFill>
                <a:latin typeface="Arial"/>
                <a:cs typeface="Arial"/>
              </a:rPr>
              <a:t>from</a:t>
            </a:r>
            <a:r>
              <a:rPr sz="1400" spc="6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375.1km</a:t>
            </a:r>
            <a:r>
              <a:rPr sz="1400" spc="3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001F44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406.5km</a:t>
            </a:r>
            <a:r>
              <a:rPr sz="1400" spc="6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using</a:t>
            </a:r>
            <a:r>
              <a:rPr sz="1400" spc="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001F44"/>
                </a:solidFill>
                <a:latin typeface="Arial"/>
                <a:cs typeface="Arial"/>
              </a:rPr>
              <a:t>the</a:t>
            </a:r>
            <a:r>
              <a:rPr sz="14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001F44"/>
                </a:solidFill>
                <a:latin typeface="Arial"/>
                <a:cs typeface="Arial"/>
              </a:rPr>
              <a:t>WLTP</a:t>
            </a:r>
            <a:r>
              <a:rPr sz="1400" spc="6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44"/>
                </a:solidFill>
                <a:latin typeface="Arial"/>
                <a:cs typeface="Arial"/>
              </a:rPr>
              <a:t>(Worldwide </a:t>
            </a:r>
            <a:r>
              <a:rPr sz="1400" spc="50" dirty="0">
                <a:solidFill>
                  <a:srgbClr val="001F44"/>
                </a:solidFill>
                <a:latin typeface="Arial"/>
                <a:cs typeface="Arial"/>
              </a:rPr>
              <a:t>Harmonised</a:t>
            </a:r>
            <a:r>
              <a:rPr sz="1400" spc="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Light</a:t>
            </a:r>
            <a:r>
              <a:rPr sz="1400" spc="3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Vehicle</a:t>
            </a:r>
            <a:r>
              <a:rPr sz="1400" spc="3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1F44"/>
                </a:solidFill>
                <a:latin typeface="Arial"/>
                <a:cs typeface="Arial"/>
              </a:rPr>
              <a:t>Test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Procedure)</a:t>
            </a:r>
            <a:r>
              <a:rPr sz="1400" spc="1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001F44"/>
                </a:solidFill>
                <a:latin typeface="Arial"/>
                <a:cs typeface="Arial"/>
              </a:rPr>
              <a:t>combined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 cycle</a:t>
            </a:r>
            <a:r>
              <a:rPr sz="1400" spc="1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001F44"/>
                </a:solidFill>
                <a:latin typeface="Arial"/>
                <a:cs typeface="Arial"/>
              </a:rPr>
              <a:t>and </a:t>
            </a:r>
            <a:r>
              <a:rPr sz="1400" spc="-50" dirty="0">
                <a:solidFill>
                  <a:srgbClr val="001F44"/>
                </a:solidFill>
                <a:latin typeface="Arial"/>
                <a:cs typeface="Arial"/>
              </a:rPr>
              <a:t>a </a:t>
            </a:r>
            <a:r>
              <a:rPr sz="1400" spc="50" dirty="0">
                <a:solidFill>
                  <a:srgbClr val="001F44"/>
                </a:solidFill>
                <a:latin typeface="Arial"/>
                <a:cs typeface="Arial"/>
              </a:rPr>
              <a:t>configuration</a:t>
            </a:r>
            <a:r>
              <a:rPr sz="1400" spc="-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001F44"/>
                </a:solidFill>
                <a:latin typeface="Arial"/>
                <a:cs typeface="Arial"/>
              </a:rPr>
              <a:t>with</a:t>
            </a:r>
            <a:r>
              <a:rPr sz="1400" spc="-1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2 </a:t>
            </a:r>
            <a:r>
              <a:rPr sz="1400" spc="70" dirty="0">
                <a:solidFill>
                  <a:srgbClr val="001F44"/>
                </a:solidFill>
                <a:latin typeface="Arial"/>
                <a:cs typeface="Arial"/>
              </a:rPr>
              <a:t>motors</a:t>
            </a:r>
            <a:r>
              <a:rPr sz="1400" spc="-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001F44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44"/>
                </a:solidFill>
                <a:latin typeface="Arial"/>
                <a:cs typeface="Arial"/>
              </a:rPr>
              <a:t>an </a:t>
            </a:r>
            <a:r>
              <a:rPr sz="1400" spc="55" dirty="0">
                <a:solidFill>
                  <a:srgbClr val="001F44"/>
                </a:solidFill>
                <a:latin typeface="Arial"/>
                <a:cs typeface="Arial"/>
              </a:rPr>
              <a:t>optimized</a:t>
            </a:r>
            <a:r>
              <a:rPr sz="1400" spc="-2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001F44"/>
                </a:solidFill>
                <a:latin typeface="Arial"/>
                <a:cs typeface="Arial"/>
              </a:rPr>
              <a:t>controller.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1891" y="5448401"/>
            <a:ext cx="111379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i="1" dirty="0">
                <a:solidFill>
                  <a:srgbClr val="001F44"/>
                </a:solidFill>
                <a:latin typeface="Gill Sans MT"/>
                <a:cs typeface="Gill Sans MT"/>
              </a:rPr>
              <a:t>1.</a:t>
            </a:r>
            <a:r>
              <a:rPr sz="1250" i="1" spc="5" dirty="0">
                <a:solidFill>
                  <a:srgbClr val="001F44"/>
                </a:solidFill>
                <a:latin typeface="Gill Sans MT"/>
                <a:cs typeface="Gill Sans MT"/>
              </a:rPr>
              <a:t> </a:t>
            </a:r>
            <a:r>
              <a:rPr sz="1250" i="1" spc="85" dirty="0">
                <a:solidFill>
                  <a:srgbClr val="001F44"/>
                </a:solidFill>
                <a:latin typeface="Gill Sans MT"/>
                <a:cs typeface="Gill Sans MT"/>
              </a:rPr>
              <a:t>Purple</a:t>
            </a:r>
            <a:r>
              <a:rPr sz="1250" i="1" dirty="0">
                <a:solidFill>
                  <a:srgbClr val="001F44"/>
                </a:solidFill>
                <a:latin typeface="Gill Sans MT"/>
                <a:cs typeface="Gill Sans MT"/>
              </a:rPr>
              <a:t> </a:t>
            </a:r>
            <a:r>
              <a:rPr sz="1250" i="1" spc="80" dirty="0">
                <a:solidFill>
                  <a:srgbClr val="001F44"/>
                </a:solidFill>
                <a:latin typeface="Gill Sans MT"/>
                <a:cs typeface="Gill Sans MT"/>
              </a:rPr>
              <a:t>Sector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3829" y="3390646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1848611"/>
            <a:ext cx="9333230" cy="2832100"/>
          </a:xfrm>
          <a:custGeom>
            <a:avLst/>
            <a:gdLst/>
            <a:ahLst/>
            <a:cxnLst/>
            <a:rect l="l" t="t" r="r" b="b"/>
            <a:pathLst>
              <a:path w="9333230" h="2832100">
                <a:moveTo>
                  <a:pt x="1924812" y="196342"/>
                </a:moveTo>
                <a:lnTo>
                  <a:pt x="1919617" y="151320"/>
                </a:lnTo>
                <a:lnTo>
                  <a:pt x="1904847" y="109994"/>
                </a:lnTo>
                <a:lnTo>
                  <a:pt x="1881682" y="73533"/>
                </a:lnTo>
                <a:lnTo>
                  <a:pt x="1851279" y="43129"/>
                </a:lnTo>
                <a:lnTo>
                  <a:pt x="1814817" y="19964"/>
                </a:lnTo>
                <a:lnTo>
                  <a:pt x="1773491" y="5194"/>
                </a:lnTo>
                <a:lnTo>
                  <a:pt x="1728470" y="0"/>
                </a:lnTo>
                <a:lnTo>
                  <a:pt x="604774" y="0"/>
                </a:lnTo>
                <a:lnTo>
                  <a:pt x="559739" y="5194"/>
                </a:lnTo>
                <a:lnTo>
                  <a:pt x="518414" y="19964"/>
                </a:lnTo>
                <a:lnTo>
                  <a:pt x="481952" y="43129"/>
                </a:lnTo>
                <a:lnTo>
                  <a:pt x="451548" y="73533"/>
                </a:lnTo>
                <a:lnTo>
                  <a:pt x="428383" y="109994"/>
                </a:lnTo>
                <a:lnTo>
                  <a:pt x="413613" y="151320"/>
                </a:lnTo>
                <a:lnTo>
                  <a:pt x="408432" y="196342"/>
                </a:lnTo>
                <a:lnTo>
                  <a:pt x="408432" y="981710"/>
                </a:lnTo>
                <a:lnTo>
                  <a:pt x="413613" y="1026744"/>
                </a:lnTo>
                <a:lnTo>
                  <a:pt x="428383" y="1068070"/>
                </a:lnTo>
                <a:lnTo>
                  <a:pt x="451548" y="1104531"/>
                </a:lnTo>
                <a:lnTo>
                  <a:pt x="481952" y="1134935"/>
                </a:lnTo>
                <a:lnTo>
                  <a:pt x="518414" y="1158100"/>
                </a:lnTo>
                <a:lnTo>
                  <a:pt x="559739" y="1172870"/>
                </a:lnTo>
                <a:lnTo>
                  <a:pt x="604774" y="1178052"/>
                </a:lnTo>
                <a:lnTo>
                  <a:pt x="1728470" y="1178052"/>
                </a:lnTo>
                <a:lnTo>
                  <a:pt x="1773491" y="1172870"/>
                </a:lnTo>
                <a:lnTo>
                  <a:pt x="1814817" y="1158100"/>
                </a:lnTo>
                <a:lnTo>
                  <a:pt x="1851279" y="1134935"/>
                </a:lnTo>
                <a:lnTo>
                  <a:pt x="1881682" y="1104531"/>
                </a:lnTo>
                <a:lnTo>
                  <a:pt x="1904847" y="1068070"/>
                </a:lnTo>
                <a:lnTo>
                  <a:pt x="1919617" y="1026744"/>
                </a:lnTo>
                <a:lnTo>
                  <a:pt x="1924812" y="981710"/>
                </a:lnTo>
                <a:lnTo>
                  <a:pt x="1924812" y="196342"/>
                </a:lnTo>
                <a:close/>
              </a:path>
              <a:path w="9333230" h="2832100">
                <a:moveTo>
                  <a:pt x="2276856" y="2138172"/>
                </a:moveTo>
                <a:lnTo>
                  <a:pt x="2269782" y="2094344"/>
                </a:lnTo>
                <a:lnTo>
                  <a:pt x="2250084" y="2056282"/>
                </a:lnTo>
                <a:lnTo>
                  <a:pt x="2220061" y="2026259"/>
                </a:lnTo>
                <a:lnTo>
                  <a:pt x="2181999" y="2006561"/>
                </a:lnTo>
                <a:lnTo>
                  <a:pt x="2138172" y="1999488"/>
                </a:lnTo>
                <a:lnTo>
                  <a:pt x="138684" y="1999488"/>
                </a:lnTo>
                <a:lnTo>
                  <a:pt x="94843" y="2006561"/>
                </a:lnTo>
                <a:lnTo>
                  <a:pt x="56781" y="2026259"/>
                </a:lnTo>
                <a:lnTo>
                  <a:pt x="26758" y="2056282"/>
                </a:lnTo>
                <a:lnTo>
                  <a:pt x="7061" y="2094344"/>
                </a:lnTo>
                <a:lnTo>
                  <a:pt x="0" y="2138172"/>
                </a:lnTo>
                <a:lnTo>
                  <a:pt x="0" y="2692908"/>
                </a:lnTo>
                <a:lnTo>
                  <a:pt x="7061" y="2736748"/>
                </a:lnTo>
                <a:lnTo>
                  <a:pt x="26758" y="2774810"/>
                </a:lnTo>
                <a:lnTo>
                  <a:pt x="56781" y="2804833"/>
                </a:lnTo>
                <a:lnTo>
                  <a:pt x="94843" y="2824530"/>
                </a:lnTo>
                <a:lnTo>
                  <a:pt x="138684" y="2831592"/>
                </a:lnTo>
                <a:lnTo>
                  <a:pt x="2138172" y="2831592"/>
                </a:lnTo>
                <a:lnTo>
                  <a:pt x="2181999" y="2824530"/>
                </a:lnTo>
                <a:lnTo>
                  <a:pt x="2220061" y="2804833"/>
                </a:lnTo>
                <a:lnTo>
                  <a:pt x="2250084" y="2774810"/>
                </a:lnTo>
                <a:lnTo>
                  <a:pt x="2269782" y="2736748"/>
                </a:lnTo>
                <a:lnTo>
                  <a:pt x="2276856" y="2692908"/>
                </a:lnTo>
                <a:lnTo>
                  <a:pt x="2276856" y="2138172"/>
                </a:lnTo>
                <a:close/>
              </a:path>
              <a:path w="9333230" h="2832100">
                <a:moveTo>
                  <a:pt x="5372100" y="196342"/>
                </a:moveTo>
                <a:lnTo>
                  <a:pt x="5366905" y="151320"/>
                </a:lnTo>
                <a:lnTo>
                  <a:pt x="5352135" y="109994"/>
                </a:lnTo>
                <a:lnTo>
                  <a:pt x="5328971" y="73533"/>
                </a:lnTo>
                <a:lnTo>
                  <a:pt x="5298567" y="43129"/>
                </a:lnTo>
                <a:lnTo>
                  <a:pt x="5262105" y="19964"/>
                </a:lnTo>
                <a:lnTo>
                  <a:pt x="5220779" y="5194"/>
                </a:lnTo>
                <a:lnTo>
                  <a:pt x="5175758" y="0"/>
                </a:lnTo>
                <a:lnTo>
                  <a:pt x="4053586" y="0"/>
                </a:lnTo>
                <a:lnTo>
                  <a:pt x="4008551" y="5194"/>
                </a:lnTo>
                <a:lnTo>
                  <a:pt x="3967226" y="19964"/>
                </a:lnTo>
                <a:lnTo>
                  <a:pt x="3930764" y="43129"/>
                </a:lnTo>
                <a:lnTo>
                  <a:pt x="3900360" y="73533"/>
                </a:lnTo>
                <a:lnTo>
                  <a:pt x="3877195" y="109994"/>
                </a:lnTo>
                <a:lnTo>
                  <a:pt x="3862425" y="151320"/>
                </a:lnTo>
                <a:lnTo>
                  <a:pt x="3857244" y="196342"/>
                </a:lnTo>
                <a:lnTo>
                  <a:pt x="3857244" y="981710"/>
                </a:lnTo>
                <a:lnTo>
                  <a:pt x="3862425" y="1026744"/>
                </a:lnTo>
                <a:lnTo>
                  <a:pt x="3877195" y="1068070"/>
                </a:lnTo>
                <a:lnTo>
                  <a:pt x="3900360" y="1104531"/>
                </a:lnTo>
                <a:lnTo>
                  <a:pt x="3930764" y="1134935"/>
                </a:lnTo>
                <a:lnTo>
                  <a:pt x="3967226" y="1158100"/>
                </a:lnTo>
                <a:lnTo>
                  <a:pt x="4008551" y="1172870"/>
                </a:lnTo>
                <a:lnTo>
                  <a:pt x="4053586" y="1178052"/>
                </a:lnTo>
                <a:lnTo>
                  <a:pt x="5175758" y="1178052"/>
                </a:lnTo>
                <a:lnTo>
                  <a:pt x="5220779" y="1172870"/>
                </a:lnTo>
                <a:lnTo>
                  <a:pt x="5262105" y="1158100"/>
                </a:lnTo>
                <a:lnTo>
                  <a:pt x="5298567" y="1134935"/>
                </a:lnTo>
                <a:lnTo>
                  <a:pt x="5328971" y="1104531"/>
                </a:lnTo>
                <a:lnTo>
                  <a:pt x="5352135" y="1068070"/>
                </a:lnTo>
                <a:lnTo>
                  <a:pt x="5366905" y="1026744"/>
                </a:lnTo>
                <a:lnTo>
                  <a:pt x="5372100" y="981710"/>
                </a:lnTo>
                <a:lnTo>
                  <a:pt x="5372100" y="196342"/>
                </a:lnTo>
                <a:close/>
              </a:path>
              <a:path w="9333230" h="2832100">
                <a:moveTo>
                  <a:pt x="5719572" y="2138172"/>
                </a:moveTo>
                <a:lnTo>
                  <a:pt x="5712498" y="2094344"/>
                </a:lnTo>
                <a:lnTo>
                  <a:pt x="5692800" y="2056282"/>
                </a:lnTo>
                <a:lnTo>
                  <a:pt x="5662777" y="2026259"/>
                </a:lnTo>
                <a:lnTo>
                  <a:pt x="5624715" y="2006561"/>
                </a:lnTo>
                <a:lnTo>
                  <a:pt x="5580888" y="1999488"/>
                </a:lnTo>
                <a:lnTo>
                  <a:pt x="3581400" y="1999488"/>
                </a:lnTo>
                <a:lnTo>
                  <a:pt x="3537559" y="2006561"/>
                </a:lnTo>
                <a:lnTo>
                  <a:pt x="3499497" y="2026259"/>
                </a:lnTo>
                <a:lnTo>
                  <a:pt x="3469475" y="2056282"/>
                </a:lnTo>
                <a:lnTo>
                  <a:pt x="3449777" y="2094344"/>
                </a:lnTo>
                <a:lnTo>
                  <a:pt x="3442716" y="2138172"/>
                </a:lnTo>
                <a:lnTo>
                  <a:pt x="3442716" y="2692908"/>
                </a:lnTo>
                <a:lnTo>
                  <a:pt x="3449777" y="2736748"/>
                </a:lnTo>
                <a:lnTo>
                  <a:pt x="3469475" y="2774810"/>
                </a:lnTo>
                <a:lnTo>
                  <a:pt x="3499497" y="2804833"/>
                </a:lnTo>
                <a:lnTo>
                  <a:pt x="3537559" y="2824530"/>
                </a:lnTo>
                <a:lnTo>
                  <a:pt x="3581400" y="2831592"/>
                </a:lnTo>
                <a:lnTo>
                  <a:pt x="5580888" y="2831592"/>
                </a:lnTo>
                <a:lnTo>
                  <a:pt x="5624715" y="2824530"/>
                </a:lnTo>
                <a:lnTo>
                  <a:pt x="5662777" y="2804833"/>
                </a:lnTo>
                <a:lnTo>
                  <a:pt x="5692800" y="2774810"/>
                </a:lnTo>
                <a:lnTo>
                  <a:pt x="5712498" y="2736748"/>
                </a:lnTo>
                <a:lnTo>
                  <a:pt x="5719572" y="2692908"/>
                </a:lnTo>
                <a:lnTo>
                  <a:pt x="5719572" y="2138172"/>
                </a:lnTo>
                <a:close/>
              </a:path>
              <a:path w="9333230" h="2832100">
                <a:moveTo>
                  <a:pt x="8904732" y="196342"/>
                </a:moveTo>
                <a:lnTo>
                  <a:pt x="8899538" y="151320"/>
                </a:lnTo>
                <a:lnTo>
                  <a:pt x="8884768" y="109994"/>
                </a:lnTo>
                <a:lnTo>
                  <a:pt x="8861603" y="73533"/>
                </a:lnTo>
                <a:lnTo>
                  <a:pt x="8831199" y="43129"/>
                </a:lnTo>
                <a:lnTo>
                  <a:pt x="8794737" y="19964"/>
                </a:lnTo>
                <a:lnTo>
                  <a:pt x="8753411" y="5194"/>
                </a:lnTo>
                <a:lnTo>
                  <a:pt x="8708390" y="0"/>
                </a:lnTo>
                <a:lnTo>
                  <a:pt x="7584694" y="0"/>
                </a:lnTo>
                <a:lnTo>
                  <a:pt x="7539660" y="5194"/>
                </a:lnTo>
                <a:lnTo>
                  <a:pt x="7498334" y="19964"/>
                </a:lnTo>
                <a:lnTo>
                  <a:pt x="7461872" y="43129"/>
                </a:lnTo>
                <a:lnTo>
                  <a:pt x="7431468" y="73533"/>
                </a:lnTo>
                <a:lnTo>
                  <a:pt x="7408304" y="109994"/>
                </a:lnTo>
                <a:lnTo>
                  <a:pt x="7393533" y="151320"/>
                </a:lnTo>
                <a:lnTo>
                  <a:pt x="7388352" y="196342"/>
                </a:lnTo>
                <a:lnTo>
                  <a:pt x="7388352" y="981710"/>
                </a:lnTo>
                <a:lnTo>
                  <a:pt x="7393533" y="1026744"/>
                </a:lnTo>
                <a:lnTo>
                  <a:pt x="7408304" y="1068070"/>
                </a:lnTo>
                <a:lnTo>
                  <a:pt x="7431468" y="1104531"/>
                </a:lnTo>
                <a:lnTo>
                  <a:pt x="7461872" y="1134935"/>
                </a:lnTo>
                <a:lnTo>
                  <a:pt x="7498334" y="1158100"/>
                </a:lnTo>
                <a:lnTo>
                  <a:pt x="7539660" y="1172870"/>
                </a:lnTo>
                <a:lnTo>
                  <a:pt x="7584694" y="1178052"/>
                </a:lnTo>
                <a:lnTo>
                  <a:pt x="8708390" y="1178052"/>
                </a:lnTo>
                <a:lnTo>
                  <a:pt x="8753411" y="1172870"/>
                </a:lnTo>
                <a:lnTo>
                  <a:pt x="8794737" y="1158100"/>
                </a:lnTo>
                <a:lnTo>
                  <a:pt x="8831199" y="1134935"/>
                </a:lnTo>
                <a:lnTo>
                  <a:pt x="8861603" y="1104531"/>
                </a:lnTo>
                <a:lnTo>
                  <a:pt x="8884768" y="1068070"/>
                </a:lnTo>
                <a:lnTo>
                  <a:pt x="8899538" y="1026744"/>
                </a:lnTo>
                <a:lnTo>
                  <a:pt x="8904732" y="981710"/>
                </a:lnTo>
                <a:lnTo>
                  <a:pt x="8904732" y="196342"/>
                </a:lnTo>
                <a:close/>
              </a:path>
              <a:path w="9333230" h="2832100">
                <a:moveTo>
                  <a:pt x="9332976" y="2138172"/>
                </a:moveTo>
                <a:lnTo>
                  <a:pt x="9325902" y="2094344"/>
                </a:lnTo>
                <a:lnTo>
                  <a:pt x="9306204" y="2056282"/>
                </a:lnTo>
                <a:lnTo>
                  <a:pt x="9276182" y="2026259"/>
                </a:lnTo>
                <a:lnTo>
                  <a:pt x="9238120" y="2006561"/>
                </a:lnTo>
                <a:lnTo>
                  <a:pt x="9194292" y="1999488"/>
                </a:lnTo>
                <a:lnTo>
                  <a:pt x="7194804" y="1999488"/>
                </a:lnTo>
                <a:lnTo>
                  <a:pt x="7150963" y="2006561"/>
                </a:lnTo>
                <a:lnTo>
                  <a:pt x="7112902" y="2026259"/>
                </a:lnTo>
                <a:lnTo>
                  <a:pt x="7082879" y="2056282"/>
                </a:lnTo>
                <a:lnTo>
                  <a:pt x="7063181" y="2094344"/>
                </a:lnTo>
                <a:lnTo>
                  <a:pt x="7056120" y="2138172"/>
                </a:lnTo>
                <a:lnTo>
                  <a:pt x="7056120" y="2692908"/>
                </a:lnTo>
                <a:lnTo>
                  <a:pt x="7063181" y="2736748"/>
                </a:lnTo>
                <a:lnTo>
                  <a:pt x="7082879" y="2774810"/>
                </a:lnTo>
                <a:lnTo>
                  <a:pt x="7112902" y="2804833"/>
                </a:lnTo>
                <a:lnTo>
                  <a:pt x="7150963" y="2824530"/>
                </a:lnTo>
                <a:lnTo>
                  <a:pt x="7194804" y="2831592"/>
                </a:lnTo>
                <a:lnTo>
                  <a:pt x="9194292" y="2831592"/>
                </a:lnTo>
                <a:lnTo>
                  <a:pt x="9238120" y="2824530"/>
                </a:lnTo>
                <a:lnTo>
                  <a:pt x="9276182" y="2804833"/>
                </a:lnTo>
                <a:lnTo>
                  <a:pt x="9306204" y="2774810"/>
                </a:lnTo>
                <a:lnTo>
                  <a:pt x="9325902" y="2736748"/>
                </a:lnTo>
                <a:lnTo>
                  <a:pt x="9332976" y="2692908"/>
                </a:lnTo>
                <a:lnTo>
                  <a:pt x="9332976" y="2138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7385" y="554863"/>
            <a:ext cx="423735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270" dirty="0"/>
              <a:t>Commercial</a:t>
            </a:r>
            <a:r>
              <a:rPr sz="2900" spc="20" dirty="0"/>
              <a:t> </a:t>
            </a:r>
            <a:r>
              <a:rPr sz="2900" spc="229" dirty="0"/>
              <a:t>assessment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1672844" y="3102101"/>
            <a:ext cx="2047239" cy="508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211454">
              <a:lnSpc>
                <a:spcPts val="1880"/>
              </a:lnSpc>
              <a:spcBef>
                <a:spcPts val="190"/>
              </a:spcBef>
            </a:pPr>
            <a:r>
              <a:rPr sz="1600" b="1" spc="165" dirty="0">
                <a:solidFill>
                  <a:srgbClr val="001F44"/>
                </a:solidFill>
                <a:latin typeface="Arial Narrow"/>
                <a:cs typeface="Arial Narrow"/>
              </a:rPr>
              <a:t>Improve</a:t>
            </a:r>
            <a:r>
              <a:rPr sz="16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5" dirty="0">
                <a:solidFill>
                  <a:srgbClr val="001F44"/>
                </a:solidFill>
                <a:latin typeface="Arial Narrow"/>
                <a:cs typeface="Arial Narrow"/>
              </a:rPr>
              <a:t>range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20" dirty="0">
                <a:solidFill>
                  <a:srgbClr val="001F44"/>
                </a:solidFill>
                <a:latin typeface="Arial Narrow"/>
                <a:cs typeface="Arial Narrow"/>
              </a:rPr>
              <a:t>&amp; </a:t>
            </a:r>
            <a:r>
              <a:rPr sz="1600" b="1" spc="145" dirty="0">
                <a:solidFill>
                  <a:srgbClr val="001F44"/>
                </a:solidFill>
                <a:latin typeface="Arial Narrow"/>
                <a:cs typeface="Arial Narrow"/>
              </a:rPr>
              <a:t>maximise</a:t>
            </a:r>
            <a:r>
              <a:rPr sz="16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70" dirty="0">
                <a:solidFill>
                  <a:srgbClr val="001F44"/>
                </a:solidFill>
                <a:latin typeface="Arial Narrow"/>
                <a:cs typeface="Arial Narrow"/>
              </a:rPr>
              <a:t>retail</a:t>
            </a:r>
            <a:r>
              <a:rPr sz="1600" b="1" spc="4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20" dirty="0">
                <a:solidFill>
                  <a:srgbClr val="001F44"/>
                </a:solidFill>
                <a:latin typeface="Arial Narrow"/>
                <a:cs typeface="Arial Narrow"/>
              </a:rPr>
              <a:t>price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2195" y="4857115"/>
            <a:ext cx="1746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Increase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 profit</a:t>
            </a:r>
            <a:r>
              <a:rPr sz="1000" spc="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per</a:t>
            </a:r>
            <a:r>
              <a:rPr sz="10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vehicle</a:t>
            </a:r>
            <a:r>
              <a:rPr sz="1000" spc="3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01F44"/>
                </a:solidFill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$1.7k</a:t>
            </a:r>
            <a:r>
              <a:rPr sz="1000" spc="114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(increase</a:t>
            </a:r>
            <a:r>
              <a:rPr sz="10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retail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price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01F44"/>
                </a:solidFill>
                <a:latin typeface="Arial"/>
                <a:cs typeface="Arial"/>
              </a:rPr>
              <a:t>by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100%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of</a:t>
            </a:r>
            <a:r>
              <a:rPr sz="1000" spc="4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perceived</a:t>
            </a:r>
            <a:r>
              <a:rPr sz="1000" spc="3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value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01F44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range</a:t>
            </a:r>
            <a:r>
              <a:rPr sz="1000" spc="10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1F44"/>
                </a:solidFill>
                <a:latin typeface="Arial"/>
                <a:cs typeface="Arial"/>
              </a:rPr>
              <a:t>extension)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9423" y="3102101"/>
            <a:ext cx="2703195" cy="5035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7350" marR="5080" indent="-375285">
              <a:lnSpc>
                <a:spcPts val="1850"/>
              </a:lnSpc>
              <a:spcBef>
                <a:spcPts val="215"/>
              </a:spcBef>
            </a:pPr>
            <a:r>
              <a:rPr sz="1600" b="1" spc="165" dirty="0">
                <a:solidFill>
                  <a:srgbClr val="001F44"/>
                </a:solidFill>
                <a:latin typeface="Arial Narrow"/>
                <a:cs typeface="Arial Narrow"/>
              </a:rPr>
              <a:t>Improve</a:t>
            </a:r>
            <a:r>
              <a:rPr sz="16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5" dirty="0">
                <a:solidFill>
                  <a:srgbClr val="001F44"/>
                </a:solidFill>
                <a:latin typeface="Arial Narrow"/>
                <a:cs typeface="Arial Narrow"/>
              </a:rPr>
              <a:t>range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0" dirty="0">
                <a:solidFill>
                  <a:srgbClr val="001F44"/>
                </a:solidFill>
                <a:latin typeface="Arial Narrow"/>
                <a:cs typeface="Arial Narrow"/>
              </a:rPr>
              <a:t>and</a:t>
            </a:r>
            <a:r>
              <a:rPr sz="1600" b="1" spc="3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45" dirty="0">
                <a:solidFill>
                  <a:srgbClr val="001F44"/>
                </a:solidFill>
                <a:latin typeface="Arial Narrow"/>
                <a:cs typeface="Arial Narrow"/>
              </a:rPr>
              <a:t>partially </a:t>
            </a:r>
            <a:r>
              <a:rPr sz="1600" b="1" spc="130" dirty="0">
                <a:solidFill>
                  <a:srgbClr val="001F44"/>
                </a:solidFill>
                <a:latin typeface="Arial Narrow"/>
                <a:cs typeface="Arial Narrow"/>
              </a:rPr>
              <a:t>increase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70" dirty="0">
                <a:solidFill>
                  <a:srgbClr val="001F44"/>
                </a:solidFill>
                <a:latin typeface="Arial Narrow"/>
                <a:cs typeface="Arial Narrow"/>
              </a:rPr>
              <a:t>retail</a:t>
            </a:r>
            <a:r>
              <a:rPr sz="16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20" dirty="0">
                <a:solidFill>
                  <a:srgbClr val="001F44"/>
                </a:solidFill>
                <a:latin typeface="Arial Narrow"/>
                <a:cs typeface="Arial Narrow"/>
              </a:rPr>
              <a:t>price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37601" y="3106927"/>
            <a:ext cx="3035300" cy="508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215900">
              <a:lnSpc>
                <a:spcPts val="1880"/>
              </a:lnSpc>
              <a:spcBef>
                <a:spcPts val="190"/>
              </a:spcBef>
            </a:pPr>
            <a:r>
              <a:rPr sz="1600" b="1" spc="165" dirty="0">
                <a:solidFill>
                  <a:srgbClr val="001F44"/>
                </a:solidFill>
                <a:latin typeface="Arial Narrow"/>
                <a:cs typeface="Arial Narrow"/>
              </a:rPr>
              <a:t>Maintain</a:t>
            </a:r>
            <a:r>
              <a:rPr sz="1600" b="1" spc="6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5" dirty="0">
                <a:solidFill>
                  <a:srgbClr val="001F44"/>
                </a:solidFill>
                <a:latin typeface="Arial Narrow"/>
                <a:cs typeface="Arial Narrow"/>
              </a:rPr>
              <a:t>range</a:t>
            </a:r>
            <a:r>
              <a:rPr sz="16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0" dirty="0">
                <a:solidFill>
                  <a:srgbClr val="001F44"/>
                </a:solidFill>
                <a:latin typeface="Arial Narrow"/>
                <a:cs typeface="Arial Narrow"/>
              </a:rPr>
              <a:t>and</a:t>
            </a:r>
            <a:r>
              <a:rPr sz="16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40" dirty="0">
                <a:solidFill>
                  <a:srgbClr val="001F44"/>
                </a:solidFill>
                <a:latin typeface="Arial Narrow"/>
                <a:cs typeface="Arial Narrow"/>
              </a:rPr>
              <a:t>reduce </a:t>
            </a:r>
            <a:r>
              <a:rPr sz="1600" b="1" spc="190" dirty="0">
                <a:solidFill>
                  <a:srgbClr val="001F44"/>
                </a:solidFill>
                <a:latin typeface="Arial Narrow"/>
                <a:cs typeface="Arial Narrow"/>
              </a:rPr>
              <a:t>battery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14" dirty="0">
                <a:solidFill>
                  <a:srgbClr val="001F44"/>
                </a:solidFill>
                <a:latin typeface="Arial Narrow"/>
                <a:cs typeface="Arial Narrow"/>
              </a:rPr>
              <a:t>size</a:t>
            </a:r>
            <a:r>
              <a:rPr sz="1600" b="1" spc="6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45" dirty="0">
                <a:solidFill>
                  <a:srgbClr val="001F44"/>
                </a:solidFill>
                <a:latin typeface="Arial Narrow"/>
                <a:cs typeface="Arial Narrow"/>
              </a:rPr>
              <a:t>(reduce</a:t>
            </a:r>
            <a:r>
              <a:rPr sz="1600" b="1" spc="6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225" dirty="0">
                <a:solidFill>
                  <a:srgbClr val="001F44"/>
                </a:solidFill>
                <a:latin typeface="Arial Narrow"/>
                <a:cs typeface="Arial Narrow"/>
              </a:rPr>
              <a:t>BOM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14" dirty="0">
                <a:solidFill>
                  <a:srgbClr val="001F44"/>
                </a:solidFill>
                <a:latin typeface="Arial Narrow"/>
                <a:cs typeface="Arial Narrow"/>
              </a:rPr>
              <a:t>cost)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4666" y="1112011"/>
            <a:ext cx="9878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Using</a:t>
            </a:r>
            <a:r>
              <a:rPr sz="1200" spc="9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the</a:t>
            </a:r>
            <a:r>
              <a:rPr sz="12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technical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toolset</a:t>
            </a:r>
            <a:r>
              <a:rPr sz="1200" spc="10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and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findings,</a:t>
            </a:r>
            <a:r>
              <a:rPr sz="1200" spc="114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three</a:t>
            </a:r>
            <a:r>
              <a:rPr sz="12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business</a:t>
            </a:r>
            <a:r>
              <a:rPr sz="1200" spc="12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44"/>
                </a:solidFill>
                <a:latin typeface="Arial"/>
                <a:cs typeface="Arial"/>
              </a:rPr>
              <a:t>cases</a:t>
            </a:r>
            <a:r>
              <a:rPr sz="12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were</a:t>
            </a:r>
            <a:r>
              <a:rPr sz="12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assessed</a:t>
            </a:r>
            <a:r>
              <a:rPr sz="12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in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application</a:t>
            </a:r>
            <a:r>
              <a:rPr sz="12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001F44"/>
                </a:solidFill>
                <a:latin typeface="Arial"/>
                <a:cs typeface="Arial"/>
              </a:rPr>
              <a:t>of</a:t>
            </a:r>
            <a:r>
              <a:rPr sz="1200" spc="9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the</a:t>
            </a:r>
            <a:r>
              <a:rPr sz="12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01F44"/>
                </a:solidFill>
                <a:latin typeface="Arial"/>
                <a:cs typeface="Arial"/>
              </a:rPr>
              <a:t>patented</a:t>
            </a:r>
            <a:r>
              <a:rPr sz="1200" spc="10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technology</a:t>
            </a:r>
            <a:r>
              <a:rPr sz="1200" spc="12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001F44"/>
                </a:solidFill>
                <a:latin typeface="Arial"/>
                <a:cs typeface="Arial"/>
              </a:rPr>
              <a:t>to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the</a:t>
            </a:r>
            <a:r>
              <a:rPr sz="1200" spc="1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F44"/>
                </a:solidFill>
                <a:latin typeface="Arial"/>
                <a:cs typeface="Arial"/>
              </a:rPr>
              <a:t>Tesla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Model</a:t>
            </a:r>
            <a:r>
              <a:rPr sz="12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1F44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5704" y="4099305"/>
            <a:ext cx="2003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25" dirty="0">
                <a:solidFill>
                  <a:srgbClr val="001F44"/>
                </a:solidFill>
                <a:latin typeface="Arial Narrow"/>
                <a:cs typeface="Arial Narrow"/>
              </a:rPr>
              <a:t>$393m</a:t>
            </a:r>
            <a:r>
              <a:rPr sz="21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100" b="1" spc="170" dirty="0">
                <a:solidFill>
                  <a:srgbClr val="001F44"/>
                </a:solidFill>
                <a:latin typeface="Arial Narrow"/>
                <a:cs typeface="Arial Narrow"/>
              </a:rPr>
              <a:t>annually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5113" y="4099305"/>
            <a:ext cx="2003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25" dirty="0">
                <a:solidFill>
                  <a:srgbClr val="001F44"/>
                </a:solidFill>
                <a:latin typeface="Arial Narrow"/>
                <a:cs typeface="Arial Narrow"/>
              </a:rPr>
              <a:t>$193m</a:t>
            </a:r>
            <a:r>
              <a:rPr sz="21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100" b="1" spc="170" dirty="0">
                <a:solidFill>
                  <a:srgbClr val="001F44"/>
                </a:solidFill>
                <a:latin typeface="Arial Narrow"/>
                <a:cs typeface="Arial Narrow"/>
              </a:rPr>
              <a:t>annually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3602" y="4037457"/>
            <a:ext cx="2003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25" dirty="0">
                <a:solidFill>
                  <a:srgbClr val="001F44"/>
                </a:solidFill>
                <a:latin typeface="Arial Narrow"/>
                <a:cs typeface="Arial Narrow"/>
              </a:rPr>
              <a:t>$105m</a:t>
            </a:r>
            <a:r>
              <a:rPr sz="21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100" b="1" spc="170" dirty="0">
                <a:solidFill>
                  <a:srgbClr val="001F44"/>
                </a:solidFill>
                <a:latin typeface="Arial Narrow"/>
                <a:cs typeface="Arial Narrow"/>
              </a:rPr>
              <a:t>annually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216" y="5969914"/>
            <a:ext cx="107264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Note</a:t>
            </a:r>
            <a:r>
              <a:rPr sz="1000" i="1" spc="13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–</a:t>
            </a:r>
            <a:r>
              <a:rPr sz="1000" i="1" spc="11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Market</a:t>
            </a:r>
            <a:r>
              <a:rPr sz="1000" i="1" spc="15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perceived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value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range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extension</a:t>
            </a:r>
            <a:r>
              <a:rPr sz="1000" i="1" spc="9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$54.25/km</a:t>
            </a:r>
            <a:r>
              <a:rPr sz="1000" i="1" spc="12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results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in</a:t>
            </a:r>
            <a:r>
              <a:rPr sz="1000" i="1" spc="11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an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increased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list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price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$1.7k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per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vehicle.</a:t>
            </a:r>
            <a:r>
              <a:rPr sz="1000" i="1" spc="47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All</a:t>
            </a:r>
            <a:r>
              <a:rPr sz="1000" i="1" spc="10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three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cases</a:t>
            </a:r>
            <a:r>
              <a:rPr sz="1000" i="1" spc="12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assume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patent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technology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only</a:t>
            </a:r>
            <a:r>
              <a:rPr sz="1000" i="1" spc="12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applied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to</a:t>
            </a:r>
            <a:r>
              <a:rPr sz="1000" i="1" spc="12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19%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Tesla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001F44"/>
                </a:solidFill>
                <a:latin typeface="Calibri"/>
                <a:cs typeface="Calibri"/>
              </a:rPr>
              <a:t>vehicles</a:t>
            </a:r>
            <a:endParaRPr sz="1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(%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Tesla’s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sold</a:t>
            </a:r>
            <a:r>
              <a:rPr sz="1000" i="1" spc="4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as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standard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range</a:t>
            </a:r>
            <a:r>
              <a:rPr sz="1000" i="1" spc="6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variants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in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the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USA).</a:t>
            </a:r>
            <a:r>
              <a:rPr sz="1000" i="1" spc="36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Cost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patent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license</a:t>
            </a:r>
            <a:r>
              <a:rPr sz="1000" i="1" spc="4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+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any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55" dirty="0">
                <a:solidFill>
                  <a:srgbClr val="001F44"/>
                </a:solidFill>
                <a:latin typeface="Calibri"/>
                <a:cs typeface="Calibri"/>
              </a:rPr>
              <a:t>non-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recurring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engineering</a:t>
            </a:r>
            <a:r>
              <a:rPr sz="1000" i="1" spc="5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costs</a:t>
            </a:r>
            <a:r>
              <a:rPr sz="1000" i="1" spc="7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to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implement</a:t>
            </a:r>
            <a:r>
              <a:rPr sz="1000" i="1" spc="9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not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001F44"/>
                </a:solidFill>
                <a:latin typeface="Calibri"/>
                <a:cs typeface="Calibri"/>
              </a:rPr>
              <a:t>considered.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8026" y="4857115"/>
            <a:ext cx="183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Increase</a:t>
            </a:r>
            <a:r>
              <a:rPr sz="1000" spc="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profit</a:t>
            </a:r>
            <a:r>
              <a:rPr sz="1000" spc="2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$850</a:t>
            </a:r>
            <a:r>
              <a:rPr sz="10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01F44"/>
                </a:solidFill>
                <a:latin typeface="Arial"/>
                <a:cs typeface="Arial"/>
              </a:rPr>
              <a:t>per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(increase</a:t>
            </a:r>
            <a:r>
              <a:rPr sz="1000" spc="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retail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price</a:t>
            </a:r>
            <a:r>
              <a:rPr sz="1000" spc="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by</a:t>
            </a:r>
            <a:r>
              <a:rPr sz="1000" spc="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50%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01F44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perceived</a:t>
            </a:r>
            <a:r>
              <a:rPr sz="10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value</a:t>
            </a:r>
            <a:r>
              <a:rPr sz="10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of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1F44"/>
                </a:solidFill>
                <a:latin typeface="Arial"/>
                <a:cs typeface="Arial"/>
              </a:rPr>
              <a:t>range </a:t>
            </a:r>
            <a:r>
              <a:rPr sz="1000" spc="-10" dirty="0">
                <a:solidFill>
                  <a:srgbClr val="001F44"/>
                </a:solidFill>
                <a:latin typeface="Arial"/>
                <a:cs typeface="Arial"/>
              </a:rPr>
              <a:t>extension)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4857115"/>
            <a:ext cx="1235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10" dirty="0">
                <a:solidFill>
                  <a:srgbClr val="001F44"/>
                </a:solidFill>
                <a:latin typeface="Arial"/>
                <a:cs typeface="Arial"/>
              </a:rPr>
              <a:t>Maintain</a:t>
            </a:r>
            <a:r>
              <a:rPr sz="1000" spc="14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01F44"/>
                </a:solidFill>
                <a:latin typeface="Arial"/>
                <a:cs typeface="Arial"/>
              </a:rPr>
              <a:t>retail</a:t>
            </a:r>
            <a:r>
              <a:rPr sz="1000" spc="1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1F44"/>
                </a:solidFill>
                <a:latin typeface="Arial"/>
                <a:cs typeface="Arial"/>
              </a:rPr>
              <a:t>price, </a:t>
            </a:r>
            <a:r>
              <a:rPr sz="1000" spc="20" dirty="0">
                <a:solidFill>
                  <a:srgbClr val="001F44"/>
                </a:solidFill>
                <a:latin typeface="Arial"/>
                <a:cs typeface="Arial"/>
              </a:rPr>
              <a:t>implement</a:t>
            </a:r>
            <a:r>
              <a:rPr sz="1000" spc="22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1F44"/>
                </a:solidFill>
                <a:latin typeface="Arial"/>
                <a:cs typeface="Arial"/>
              </a:rPr>
              <a:t>lower </a:t>
            </a:r>
            <a:r>
              <a:rPr sz="1000" spc="10" dirty="0">
                <a:solidFill>
                  <a:srgbClr val="001F44"/>
                </a:solidFill>
                <a:latin typeface="Arial"/>
                <a:cs typeface="Arial"/>
              </a:rPr>
              <a:t>specification</a:t>
            </a:r>
            <a:r>
              <a:rPr sz="1000" spc="114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1F44"/>
                </a:solidFill>
                <a:latin typeface="Arial"/>
                <a:cs typeface="Arial"/>
              </a:rPr>
              <a:t>battery </a:t>
            </a:r>
            <a:r>
              <a:rPr sz="1000" spc="55" dirty="0">
                <a:solidFill>
                  <a:srgbClr val="001F44"/>
                </a:solidFill>
                <a:latin typeface="Arial"/>
                <a:cs typeface="Arial"/>
              </a:rPr>
              <a:t>for</a:t>
            </a:r>
            <a:r>
              <a:rPr sz="1000" spc="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same</a:t>
            </a:r>
            <a:r>
              <a:rPr sz="1000" spc="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1F44"/>
                </a:solidFill>
                <a:latin typeface="Arial"/>
                <a:cs typeface="Arial"/>
              </a:rPr>
              <a:t>range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98192" y="2080260"/>
            <a:ext cx="7579359" cy="725805"/>
            <a:chOff x="2298192" y="2080260"/>
            <a:chExt cx="7579359" cy="72580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8192" y="2097024"/>
              <a:ext cx="853440" cy="7086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3036" y="2097024"/>
              <a:ext cx="341375" cy="7086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4144" y="2080260"/>
              <a:ext cx="342900" cy="70713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1868657" y="6356400"/>
            <a:ext cx="1930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Calibri"/>
                <a:cs typeface="Calibri"/>
              </a:rPr>
              <a:t>13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22106" y="543813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1707" y="6422847"/>
            <a:ext cx="11131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i="1" dirty="0">
                <a:solidFill>
                  <a:srgbClr val="001F44"/>
                </a:solidFill>
                <a:latin typeface="Gill Sans MT"/>
                <a:cs typeface="Gill Sans MT"/>
              </a:rPr>
              <a:t>1.</a:t>
            </a:r>
            <a:r>
              <a:rPr sz="1250" i="1" spc="10" dirty="0">
                <a:solidFill>
                  <a:srgbClr val="001F44"/>
                </a:solidFill>
                <a:latin typeface="Gill Sans MT"/>
                <a:cs typeface="Gill Sans MT"/>
              </a:rPr>
              <a:t> </a:t>
            </a:r>
            <a:r>
              <a:rPr sz="1250" i="1" spc="80" dirty="0">
                <a:solidFill>
                  <a:srgbClr val="001F44"/>
                </a:solidFill>
                <a:latin typeface="Gill Sans MT"/>
                <a:cs typeface="Gill Sans MT"/>
              </a:rPr>
              <a:t>Purple</a:t>
            </a:r>
            <a:r>
              <a:rPr sz="1250" i="1" spc="5" dirty="0">
                <a:solidFill>
                  <a:srgbClr val="001F44"/>
                </a:solidFill>
                <a:latin typeface="Gill Sans MT"/>
                <a:cs typeface="Gill Sans MT"/>
              </a:rPr>
              <a:t> </a:t>
            </a:r>
            <a:r>
              <a:rPr sz="1250" i="1" spc="80" dirty="0">
                <a:solidFill>
                  <a:srgbClr val="001F44"/>
                </a:solidFill>
                <a:latin typeface="Gill Sans MT"/>
                <a:cs typeface="Gill Sans MT"/>
              </a:rPr>
              <a:t>Sector</a:t>
            </a:r>
            <a:endParaRPr sz="12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07580" y="2093976"/>
              <a:ext cx="4491355" cy="2022475"/>
            </a:xfrm>
            <a:custGeom>
              <a:avLst/>
              <a:gdLst/>
              <a:ahLst/>
              <a:cxnLst/>
              <a:rect l="l" t="t" r="r" b="b"/>
              <a:pathLst>
                <a:path w="4491355" h="2022475">
                  <a:moveTo>
                    <a:pt x="4491228" y="0"/>
                  </a:moveTo>
                  <a:lnTo>
                    <a:pt x="0" y="0"/>
                  </a:lnTo>
                  <a:lnTo>
                    <a:pt x="0" y="2022348"/>
                  </a:lnTo>
                  <a:lnTo>
                    <a:pt x="4491228" y="2022348"/>
                  </a:lnTo>
                  <a:lnTo>
                    <a:pt x="4491228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732" rIns="0" bIns="0" rtlCol="0">
            <a:spAutoFit/>
          </a:bodyPr>
          <a:lstStyle/>
          <a:p>
            <a:pPr marL="1032510">
              <a:lnSpc>
                <a:spcPct val="100000"/>
              </a:lnSpc>
              <a:spcBef>
                <a:spcPts val="105"/>
              </a:spcBef>
            </a:pPr>
            <a:r>
              <a:rPr sz="2300" spc="265" dirty="0">
                <a:solidFill>
                  <a:srgbClr val="FFFFFF"/>
                </a:solidFill>
              </a:rPr>
              <a:t>Development</a:t>
            </a:r>
            <a:r>
              <a:rPr sz="2300" spc="25" dirty="0">
                <a:solidFill>
                  <a:srgbClr val="FFFFFF"/>
                </a:solidFill>
              </a:rPr>
              <a:t> </a:t>
            </a:r>
            <a:r>
              <a:rPr sz="2300" spc="220" dirty="0">
                <a:solidFill>
                  <a:srgbClr val="FFFFFF"/>
                </a:solidFill>
              </a:rPr>
              <a:t>opportunities</a:t>
            </a:r>
            <a:endParaRPr sz="2300"/>
          </a:p>
        </p:txBody>
      </p:sp>
      <p:sp>
        <p:nvSpPr>
          <p:cNvPr id="6" name="object 6"/>
          <p:cNvSpPr txBox="1"/>
          <p:nvPr/>
        </p:nvSpPr>
        <p:spPr>
          <a:xfrm>
            <a:off x="771144" y="2093976"/>
            <a:ext cx="4493260" cy="962025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endParaRPr sz="1400">
              <a:latin typeface="Times New Roman"/>
              <a:cs typeface="Times New Roman"/>
            </a:endParaRPr>
          </a:p>
          <a:p>
            <a:pPr marL="1398905" marR="605790" indent="-854075">
              <a:lnSpc>
                <a:spcPct val="114999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Range 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available 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7580" y="2093976"/>
            <a:ext cx="449135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400">
              <a:latin typeface="Times New Roman"/>
              <a:cs typeface="Times New Roman"/>
            </a:endParaRPr>
          </a:p>
          <a:p>
            <a:pPr marL="488950" marR="480695" indent="1270" algn="ctr">
              <a:lnSpc>
                <a:spcPct val="114999"/>
              </a:lnSpc>
              <a:spcBef>
                <a:spcPts val="5"/>
              </a:spcBef>
            </a:pPr>
            <a:r>
              <a:rPr sz="1400" b="1" spc="135" dirty="0">
                <a:solidFill>
                  <a:srgbClr val="FFFFFF"/>
                </a:solidFill>
                <a:latin typeface="Arial Narrow"/>
                <a:cs typeface="Arial Narrow"/>
              </a:rPr>
              <a:t>Efficient</a:t>
            </a:r>
            <a:r>
              <a:rPr sz="1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65" dirty="0">
                <a:solidFill>
                  <a:srgbClr val="FFFFFF"/>
                </a:solidFill>
                <a:latin typeface="Arial Narrow"/>
                <a:cs typeface="Arial Narrow"/>
              </a:rPr>
              <a:t>motor</a:t>
            </a:r>
            <a:r>
              <a:rPr sz="1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10" dirty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r>
              <a:rPr sz="1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1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Arial Narrow"/>
                <a:cs typeface="Arial Narrow"/>
              </a:rPr>
              <a:t>selection</a:t>
            </a: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4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1400" b="1" spc="150" dirty="0">
                <a:solidFill>
                  <a:srgbClr val="FFFFFF"/>
                </a:solidFill>
                <a:latin typeface="Arial Narrow"/>
                <a:cs typeface="Arial Narrow"/>
              </a:rPr>
              <a:t>alternative</a:t>
            </a:r>
            <a:r>
              <a:rPr sz="1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Arial Narrow"/>
                <a:cs typeface="Arial Narrow"/>
              </a:rPr>
              <a:t>existing</a:t>
            </a:r>
            <a:r>
              <a:rPr sz="1400" b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45" dirty="0">
                <a:solidFill>
                  <a:srgbClr val="FFFFFF"/>
                </a:solidFill>
                <a:latin typeface="Arial Narrow"/>
                <a:cs typeface="Arial Narrow"/>
              </a:rPr>
              <a:t>motors</a:t>
            </a:r>
            <a:r>
              <a:rPr sz="1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80" dirty="0">
                <a:solidFill>
                  <a:srgbClr val="FFFFFF"/>
                </a:solidFill>
                <a:latin typeface="Arial Narrow"/>
                <a:cs typeface="Arial Narrow"/>
              </a:rPr>
              <a:t>that</a:t>
            </a:r>
            <a:r>
              <a:rPr sz="1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Arial Narrow"/>
                <a:cs typeface="Arial Narrow"/>
              </a:rPr>
              <a:t>leverage </a:t>
            </a:r>
            <a:r>
              <a:rPr sz="1400" b="1" spc="175" dirty="0">
                <a:solidFill>
                  <a:srgbClr val="FFFFFF"/>
                </a:solidFill>
                <a:latin typeface="Arial Narrow"/>
                <a:cs typeface="Arial Narrow"/>
              </a:rPr>
              <a:t>patent</a:t>
            </a:r>
            <a:r>
              <a:rPr sz="1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Arial Narrow"/>
                <a:cs typeface="Arial Narrow"/>
              </a:rPr>
              <a:t>technology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60" dirty="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1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14" dirty="0">
                <a:solidFill>
                  <a:srgbClr val="FFFFFF"/>
                </a:solidFill>
                <a:latin typeface="Arial Narrow"/>
                <a:cs typeface="Arial Narrow"/>
              </a:rPr>
              <a:t>increased</a:t>
            </a: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Arial Narrow"/>
                <a:cs typeface="Arial Narrow"/>
              </a:rPr>
              <a:t>gains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9101" y="4829378"/>
            <a:ext cx="192087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Motors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capable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94%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efficient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generally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operate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level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144" y="3154679"/>
            <a:ext cx="4493260" cy="962025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400">
              <a:latin typeface="Times New Roman"/>
              <a:cs typeface="Times New Roman"/>
            </a:endParaRPr>
          </a:p>
          <a:p>
            <a:pPr marL="73025" algn="ctr">
              <a:lnSpc>
                <a:spcPct val="100000"/>
              </a:lnSpc>
            </a:pP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optimization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73660" algn="ctr">
              <a:lnSpc>
                <a:spcPct val="100000"/>
              </a:lnSpc>
              <a:spcBef>
                <a:spcPts val="250"/>
              </a:spcBef>
            </a:pP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automotive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focused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04900" y="2391155"/>
            <a:ext cx="8846820" cy="3240405"/>
            <a:chOff x="1104900" y="2391155"/>
            <a:chExt cx="8846820" cy="324040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811" y="2662427"/>
              <a:ext cx="995171" cy="8625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2871" y="2391155"/>
              <a:ext cx="688848" cy="4602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04900" y="5049011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5">
                  <a:moveTo>
                    <a:pt x="291084" y="0"/>
                  </a:moveTo>
                  <a:lnTo>
                    <a:pt x="243869" y="3809"/>
                  </a:lnTo>
                  <a:lnTo>
                    <a:pt x="199080" y="14837"/>
                  </a:lnTo>
                  <a:lnTo>
                    <a:pt x="157316" y="32486"/>
                  </a:lnTo>
                  <a:lnTo>
                    <a:pt x="119175" y="56156"/>
                  </a:lnTo>
                  <a:lnTo>
                    <a:pt x="85258" y="85248"/>
                  </a:lnTo>
                  <a:lnTo>
                    <a:pt x="56163" y="119164"/>
                  </a:lnTo>
                  <a:lnTo>
                    <a:pt x="32491" y="157304"/>
                  </a:lnTo>
                  <a:lnTo>
                    <a:pt x="14840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3809" y="338304"/>
                  </a:lnTo>
                  <a:lnTo>
                    <a:pt x="14840" y="383097"/>
                  </a:lnTo>
                  <a:lnTo>
                    <a:pt x="32491" y="424863"/>
                  </a:lnTo>
                  <a:lnTo>
                    <a:pt x="56163" y="463003"/>
                  </a:lnTo>
                  <a:lnTo>
                    <a:pt x="85258" y="496919"/>
                  </a:lnTo>
                  <a:lnTo>
                    <a:pt x="119175" y="526011"/>
                  </a:lnTo>
                  <a:lnTo>
                    <a:pt x="157316" y="549681"/>
                  </a:lnTo>
                  <a:lnTo>
                    <a:pt x="199080" y="567330"/>
                  </a:lnTo>
                  <a:lnTo>
                    <a:pt x="243869" y="578358"/>
                  </a:lnTo>
                  <a:lnTo>
                    <a:pt x="291084" y="582168"/>
                  </a:lnTo>
                  <a:lnTo>
                    <a:pt x="338304" y="578358"/>
                  </a:lnTo>
                  <a:lnTo>
                    <a:pt x="383097" y="567330"/>
                  </a:lnTo>
                  <a:lnTo>
                    <a:pt x="424863" y="549681"/>
                  </a:lnTo>
                  <a:lnTo>
                    <a:pt x="463003" y="526011"/>
                  </a:lnTo>
                  <a:lnTo>
                    <a:pt x="496919" y="496919"/>
                  </a:lnTo>
                  <a:lnTo>
                    <a:pt x="526011" y="463003"/>
                  </a:lnTo>
                  <a:lnTo>
                    <a:pt x="549681" y="424863"/>
                  </a:lnTo>
                  <a:lnTo>
                    <a:pt x="567330" y="383097"/>
                  </a:lnTo>
                  <a:lnTo>
                    <a:pt x="578358" y="338304"/>
                  </a:lnTo>
                  <a:lnTo>
                    <a:pt x="582168" y="291084"/>
                  </a:lnTo>
                  <a:lnTo>
                    <a:pt x="578358" y="243863"/>
                  </a:lnTo>
                  <a:lnTo>
                    <a:pt x="567330" y="199070"/>
                  </a:lnTo>
                  <a:lnTo>
                    <a:pt x="549681" y="157304"/>
                  </a:lnTo>
                  <a:lnTo>
                    <a:pt x="526011" y="119164"/>
                  </a:lnTo>
                  <a:lnTo>
                    <a:pt x="496919" y="85248"/>
                  </a:lnTo>
                  <a:lnTo>
                    <a:pt x="463003" y="56156"/>
                  </a:lnTo>
                  <a:lnTo>
                    <a:pt x="424863" y="32486"/>
                  </a:lnTo>
                  <a:lnTo>
                    <a:pt x="383097" y="14837"/>
                  </a:lnTo>
                  <a:lnTo>
                    <a:pt x="338304" y="3809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32991" y="5211317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1365" y="4829378"/>
            <a:ext cx="1953260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efficiency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gains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higher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8.4%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achieved 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Tesla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88179" y="5049011"/>
            <a:ext cx="581025" cy="582295"/>
          </a:xfrm>
          <a:custGeom>
            <a:avLst/>
            <a:gdLst/>
            <a:ahLst/>
            <a:cxnLst/>
            <a:rect l="l" t="t" r="r" b="b"/>
            <a:pathLst>
              <a:path w="581025" h="582295">
                <a:moveTo>
                  <a:pt x="290322" y="0"/>
                </a:moveTo>
                <a:lnTo>
                  <a:pt x="243215" y="3809"/>
                </a:lnTo>
                <a:lnTo>
                  <a:pt x="198534" y="14837"/>
                </a:lnTo>
                <a:lnTo>
                  <a:pt x="156875" y="32486"/>
                </a:lnTo>
                <a:lnTo>
                  <a:pt x="118835" y="56156"/>
                </a:lnTo>
                <a:lnTo>
                  <a:pt x="85010" y="85248"/>
                </a:lnTo>
                <a:lnTo>
                  <a:pt x="55997" y="119164"/>
                </a:lnTo>
                <a:lnTo>
                  <a:pt x="32393" y="157304"/>
                </a:lnTo>
                <a:lnTo>
                  <a:pt x="14794" y="199070"/>
                </a:lnTo>
                <a:lnTo>
                  <a:pt x="3798" y="243863"/>
                </a:lnTo>
                <a:lnTo>
                  <a:pt x="0" y="291084"/>
                </a:lnTo>
                <a:lnTo>
                  <a:pt x="3798" y="338304"/>
                </a:lnTo>
                <a:lnTo>
                  <a:pt x="14794" y="383097"/>
                </a:lnTo>
                <a:lnTo>
                  <a:pt x="32393" y="424863"/>
                </a:lnTo>
                <a:lnTo>
                  <a:pt x="55997" y="463003"/>
                </a:lnTo>
                <a:lnTo>
                  <a:pt x="85010" y="496919"/>
                </a:lnTo>
                <a:lnTo>
                  <a:pt x="118835" y="526011"/>
                </a:lnTo>
                <a:lnTo>
                  <a:pt x="156875" y="549681"/>
                </a:lnTo>
                <a:lnTo>
                  <a:pt x="198534" y="567330"/>
                </a:lnTo>
                <a:lnTo>
                  <a:pt x="243215" y="578358"/>
                </a:lnTo>
                <a:lnTo>
                  <a:pt x="290322" y="582168"/>
                </a:lnTo>
                <a:lnTo>
                  <a:pt x="337428" y="578358"/>
                </a:lnTo>
                <a:lnTo>
                  <a:pt x="382109" y="567330"/>
                </a:lnTo>
                <a:lnTo>
                  <a:pt x="423768" y="549681"/>
                </a:lnTo>
                <a:lnTo>
                  <a:pt x="461808" y="526011"/>
                </a:lnTo>
                <a:lnTo>
                  <a:pt x="495633" y="496919"/>
                </a:lnTo>
                <a:lnTo>
                  <a:pt x="524646" y="463003"/>
                </a:lnTo>
                <a:lnTo>
                  <a:pt x="548250" y="424863"/>
                </a:lnTo>
                <a:lnTo>
                  <a:pt x="565849" y="383097"/>
                </a:lnTo>
                <a:lnTo>
                  <a:pt x="576845" y="338304"/>
                </a:lnTo>
                <a:lnTo>
                  <a:pt x="580644" y="291084"/>
                </a:lnTo>
                <a:lnTo>
                  <a:pt x="576845" y="243863"/>
                </a:lnTo>
                <a:lnTo>
                  <a:pt x="565849" y="199070"/>
                </a:lnTo>
                <a:lnTo>
                  <a:pt x="548250" y="157304"/>
                </a:lnTo>
                <a:lnTo>
                  <a:pt x="524646" y="119164"/>
                </a:lnTo>
                <a:lnTo>
                  <a:pt x="495633" y="85248"/>
                </a:lnTo>
                <a:lnTo>
                  <a:pt x="461808" y="56156"/>
                </a:lnTo>
                <a:lnTo>
                  <a:pt x="423768" y="32486"/>
                </a:lnTo>
                <a:lnTo>
                  <a:pt x="382109" y="14837"/>
                </a:lnTo>
                <a:lnTo>
                  <a:pt x="337428" y="3809"/>
                </a:lnTo>
                <a:lnTo>
                  <a:pt x="290322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15383" y="5211317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7218" y="4829378"/>
            <a:ext cx="2219325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00"/>
              </a:spcBef>
            </a:pP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to improve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attractiveness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OEMs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82128" y="5049011"/>
            <a:ext cx="582295" cy="582295"/>
          </a:xfrm>
          <a:custGeom>
            <a:avLst/>
            <a:gdLst/>
            <a:ahLst/>
            <a:cxnLst/>
            <a:rect l="l" t="t" r="r" b="b"/>
            <a:pathLst>
              <a:path w="582295" h="582295">
                <a:moveTo>
                  <a:pt x="291083" y="0"/>
                </a:moveTo>
                <a:lnTo>
                  <a:pt x="243863" y="3809"/>
                </a:lnTo>
                <a:lnTo>
                  <a:pt x="199070" y="14837"/>
                </a:lnTo>
                <a:lnTo>
                  <a:pt x="157304" y="32486"/>
                </a:lnTo>
                <a:lnTo>
                  <a:pt x="119164" y="56156"/>
                </a:lnTo>
                <a:lnTo>
                  <a:pt x="85248" y="85248"/>
                </a:lnTo>
                <a:lnTo>
                  <a:pt x="56156" y="119164"/>
                </a:lnTo>
                <a:lnTo>
                  <a:pt x="32486" y="157304"/>
                </a:lnTo>
                <a:lnTo>
                  <a:pt x="14837" y="199070"/>
                </a:lnTo>
                <a:lnTo>
                  <a:pt x="3809" y="243863"/>
                </a:lnTo>
                <a:lnTo>
                  <a:pt x="0" y="291084"/>
                </a:lnTo>
                <a:lnTo>
                  <a:pt x="3809" y="338304"/>
                </a:lnTo>
                <a:lnTo>
                  <a:pt x="14837" y="383097"/>
                </a:lnTo>
                <a:lnTo>
                  <a:pt x="32486" y="424863"/>
                </a:lnTo>
                <a:lnTo>
                  <a:pt x="56156" y="463003"/>
                </a:lnTo>
                <a:lnTo>
                  <a:pt x="85248" y="496919"/>
                </a:lnTo>
                <a:lnTo>
                  <a:pt x="119164" y="526011"/>
                </a:lnTo>
                <a:lnTo>
                  <a:pt x="157304" y="549681"/>
                </a:lnTo>
                <a:lnTo>
                  <a:pt x="199070" y="567330"/>
                </a:lnTo>
                <a:lnTo>
                  <a:pt x="243863" y="578358"/>
                </a:lnTo>
                <a:lnTo>
                  <a:pt x="291083" y="582168"/>
                </a:lnTo>
                <a:lnTo>
                  <a:pt x="338304" y="578358"/>
                </a:lnTo>
                <a:lnTo>
                  <a:pt x="383097" y="567330"/>
                </a:lnTo>
                <a:lnTo>
                  <a:pt x="424863" y="549681"/>
                </a:lnTo>
                <a:lnTo>
                  <a:pt x="463003" y="526011"/>
                </a:lnTo>
                <a:lnTo>
                  <a:pt x="496919" y="496919"/>
                </a:lnTo>
                <a:lnTo>
                  <a:pt x="526011" y="463003"/>
                </a:lnTo>
                <a:lnTo>
                  <a:pt x="549681" y="424863"/>
                </a:lnTo>
                <a:lnTo>
                  <a:pt x="567330" y="383097"/>
                </a:lnTo>
                <a:lnTo>
                  <a:pt x="578358" y="338304"/>
                </a:lnTo>
                <a:lnTo>
                  <a:pt x="582168" y="291084"/>
                </a:lnTo>
                <a:lnTo>
                  <a:pt x="578358" y="243863"/>
                </a:lnTo>
                <a:lnTo>
                  <a:pt x="567330" y="199070"/>
                </a:lnTo>
                <a:lnTo>
                  <a:pt x="549681" y="157304"/>
                </a:lnTo>
                <a:lnTo>
                  <a:pt x="526011" y="119164"/>
                </a:lnTo>
                <a:lnTo>
                  <a:pt x="496919" y="85248"/>
                </a:lnTo>
                <a:lnTo>
                  <a:pt x="463003" y="56156"/>
                </a:lnTo>
                <a:lnTo>
                  <a:pt x="424863" y="32486"/>
                </a:lnTo>
                <a:lnTo>
                  <a:pt x="383097" y="14837"/>
                </a:lnTo>
                <a:lnTo>
                  <a:pt x="338304" y="3809"/>
                </a:lnTo>
                <a:lnTo>
                  <a:pt x="291083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11108" y="5211317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73980" y="2552699"/>
              <a:ext cx="1361440" cy="401320"/>
            </a:xfrm>
            <a:custGeom>
              <a:avLst/>
              <a:gdLst/>
              <a:ahLst/>
              <a:cxnLst/>
              <a:rect l="l" t="t" r="r" b="b"/>
              <a:pathLst>
                <a:path w="1361440" h="401319">
                  <a:moveTo>
                    <a:pt x="56997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69976" y="400812"/>
                  </a:lnTo>
                  <a:lnTo>
                    <a:pt x="569976" y="0"/>
                  </a:lnTo>
                  <a:close/>
                </a:path>
                <a:path w="1361440" h="401319">
                  <a:moveTo>
                    <a:pt x="1360932" y="0"/>
                  </a:moveTo>
                  <a:lnTo>
                    <a:pt x="643128" y="0"/>
                  </a:lnTo>
                  <a:lnTo>
                    <a:pt x="643128" y="400812"/>
                  </a:lnTo>
                  <a:lnTo>
                    <a:pt x="1360932" y="40081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72861" y="1664665"/>
            <a:ext cx="1608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60" dirty="0">
                <a:solidFill>
                  <a:srgbClr val="FFFFFF"/>
                </a:solidFill>
                <a:latin typeface="Arial Narrow"/>
                <a:cs typeface="Arial Narrow"/>
              </a:rPr>
              <a:t>$996bn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601" rIns="0" bIns="0" rtlCol="0">
            <a:spAutoFit/>
          </a:bodyPr>
          <a:lstStyle/>
          <a:p>
            <a:pPr marL="1776095">
              <a:lnSpc>
                <a:spcPct val="100000"/>
              </a:lnSpc>
              <a:spcBef>
                <a:spcPts val="105"/>
              </a:spcBef>
            </a:pPr>
            <a:r>
              <a:rPr sz="2300" spc="310" dirty="0">
                <a:solidFill>
                  <a:srgbClr val="FFFFFF"/>
                </a:solidFill>
              </a:rPr>
              <a:t>Market</a:t>
            </a:r>
            <a:r>
              <a:rPr sz="2300" spc="30" dirty="0">
                <a:solidFill>
                  <a:srgbClr val="FFFFFF"/>
                </a:solidFill>
              </a:rPr>
              <a:t> </a:t>
            </a:r>
            <a:r>
              <a:rPr sz="2300" spc="245" dirty="0">
                <a:solidFill>
                  <a:srgbClr val="FFFFFF"/>
                </a:solidFill>
              </a:rPr>
              <a:t>potential</a:t>
            </a:r>
            <a:endParaRPr sz="2300"/>
          </a:p>
        </p:txBody>
      </p:sp>
      <p:sp>
        <p:nvSpPr>
          <p:cNvPr id="7" name="object 7"/>
          <p:cNvSpPr txBox="1"/>
          <p:nvPr/>
        </p:nvSpPr>
        <p:spPr>
          <a:xfrm>
            <a:off x="4779009" y="2214448"/>
            <a:ext cx="27508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100" dirty="0">
                <a:solidFill>
                  <a:srgbClr val="FFFFFF"/>
                </a:solidFill>
                <a:latin typeface="Arial Narrow"/>
                <a:cs typeface="Arial Narrow"/>
              </a:rPr>
              <a:t>Global</a:t>
            </a:r>
            <a:r>
              <a:rPr sz="11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105" dirty="0">
                <a:solidFill>
                  <a:srgbClr val="FFFFFF"/>
                </a:solidFill>
                <a:latin typeface="Arial Narrow"/>
                <a:cs typeface="Arial Narrow"/>
              </a:rPr>
              <a:t>light</a:t>
            </a:r>
            <a:r>
              <a:rPr sz="11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95" dirty="0">
                <a:solidFill>
                  <a:srgbClr val="FFFFFF"/>
                </a:solidFill>
                <a:latin typeface="Arial Narrow"/>
                <a:cs typeface="Arial Narrow"/>
              </a:rPr>
              <a:t>vehicle</a:t>
            </a:r>
            <a:r>
              <a:rPr sz="11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 Narrow"/>
                <a:cs typeface="Arial Narrow"/>
              </a:rPr>
              <a:t>sales</a:t>
            </a:r>
            <a:r>
              <a:rPr sz="11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100" dirty="0">
                <a:solidFill>
                  <a:srgbClr val="FFFFFF"/>
                </a:solidFill>
                <a:latin typeface="Arial Narrow"/>
                <a:cs typeface="Arial Narrow"/>
              </a:rPr>
              <a:t>2030,</a:t>
            </a:r>
            <a:r>
              <a:rPr sz="1100" b="1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130" dirty="0">
                <a:solidFill>
                  <a:srgbClr val="FFFFFF"/>
                </a:solidFill>
                <a:latin typeface="Arial Narrow"/>
                <a:cs typeface="Arial Narrow"/>
              </a:rPr>
              <a:t>97m</a:t>
            </a:r>
            <a:r>
              <a:rPr sz="11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 Narrow"/>
                <a:cs typeface="Arial Narrow"/>
              </a:rPr>
              <a:t>units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4667" y="2939542"/>
            <a:ext cx="3765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77028" y="3482340"/>
            <a:ext cx="1750060" cy="1807845"/>
          </a:xfrm>
          <a:custGeom>
            <a:avLst/>
            <a:gdLst/>
            <a:ahLst/>
            <a:cxnLst/>
            <a:rect l="l" t="t" r="r" b="b"/>
            <a:pathLst>
              <a:path w="1750059" h="1807845">
                <a:moveTo>
                  <a:pt x="874776" y="0"/>
                </a:moveTo>
                <a:lnTo>
                  <a:pt x="826781" y="1337"/>
                </a:lnTo>
                <a:lnTo>
                  <a:pt x="779462" y="5303"/>
                </a:lnTo>
                <a:lnTo>
                  <a:pt x="732887" y="11828"/>
                </a:lnTo>
                <a:lnTo>
                  <a:pt x="687121" y="20844"/>
                </a:lnTo>
                <a:lnTo>
                  <a:pt x="642231" y="32282"/>
                </a:lnTo>
                <a:lnTo>
                  <a:pt x="598285" y="46073"/>
                </a:lnTo>
                <a:lnTo>
                  <a:pt x="555349" y="62148"/>
                </a:lnTo>
                <a:lnTo>
                  <a:pt x="513490" y="80438"/>
                </a:lnTo>
                <a:lnTo>
                  <a:pt x="472773" y="100874"/>
                </a:lnTo>
                <a:lnTo>
                  <a:pt x="433267" y="123387"/>
                </a:lnTo>
                <a:lnTo>
                  <a:pt x="395038" y="147909"/>
                </a:lnTo>
                <a:lnTo>
                  <a:pt x="358152" y="174369"/>
                </a:lnTo>
                <a:lnTo>
                  <a:pt x="322676" y="202701"/>
                </a:lnTo>
                <a:lnTo>
                  <a:pt x="288677" y="232834"/>
                </a:lnTo>
                <a:lnTo>
                  <a:pt x="256222" y="264699"/>
                </a:lnTo>
                <a:lnTo>
                  <a:pt x="225377" y="298228"/>
                </a:lnTo>
                <a:lnTo>
                  <a:pt x="196209" y="333352"/>
                </a:lnTo>
                <a:lnTo>
                  <a:pt x="168786" y="370002"/>
                </a:lnTo>
                <a:lnTo>
                  <a:pt x="143172" y="408109"/>
                </a:lnTo>
                <a:lnTo>
                  <a:pt x="119436" y="447604"/>
                </a:lnTo>
                <a:lnTo>
                  <a:pt x="97644" y="488418"/>
                </a:lnTo>
                <a:lnTo>
                  <a:pt x="77862" y="530482"/>
                </a:lnTo>
                <a:lnTo>
                  <a:pt x="60158" y="573727"/>
                </a:lnTo>
                <a:lnTo>
                  <a:pt x="44598" y="618085"/>
                </a:lnTo>
                <a:lnTo>
                  <a:pt x="31249" y="663486"/>
                </a:lnTo>
                <a:lnTo>
                  <a:pt x="20177" y="709862"/>
                </a:lnTo>
                <a:lnTo>
                  <a:pt x="11449" y="757143"/>
                </a:lnTo>
                <a:lnTo>
                  <a:pt x="5133" y="805261"/>
                </a:lnTo>
                <a:lnTo>
                  <a:pt x="1294" y="854147"/>
                </a:lnTo>
                <a:lnTo>
                  <a:pt x="0" y="903732"/>
                </a:lnTo>
                <a:lnTo>
                  <a:pt x="1294" y="953316"/>
                </a:lnTo>
                <a:lnTo>
                  <a:pt x="5133" y="1002202"/>
                </a:lnTo>
                <a:lnTo>
                  <a:pt x="11449" y="1050320"/>
                </a:lnTo>
                <a:lnTo>
                  <a:pt x="20177" y="1097601"/>
                </a:lnTo>
                <a:lnTo>
                  <a:pt x="31249" y="1143977"/>
                </a:lnTo>
                <a:lnTo>
                  <a:pt x="44598" y="1189378"/>
                </a:lnTo>
                <a:lnTo>
                  <a:pt x="60158" y="1233736"/>
                </a:lnTo>
                <a:lnTo>
                  <a:pt x="77862" y="1276981"/>
                </a:lnTo>
                <a:lnTo>
                  <a:pt x="97644" y="1319045"/>
                </a:lnTo>
                <a:lnTo>
                  <a:pt x="119436" y="1359859"/>
                </a:lnTo>
                <a:lnTo>
                  <a:pt x="143172" y="1399354"/>
                </a:lnTo>
                <a:lnTo>
                  <a:pt x="168786" y="1437461"/>
                </a:lnTo>
                <a:lnTo>
                  <a:pt x="196209" y="1474111"/>
                </a:lnTo>
                <a:lnTo>
                  <a:pt x="225377" y="1509235"/>
                </a:lnTo>
                <a:lnTo>
                  <a:pt x="256222" y="1542764"/>
                </a:lnTo>
                <a:lnTo>
                  <a:pt x="288677" y="1574629"/>
                </a:lnTo>
                <a:lnTo>
                  <a:pt x="322676" y="1604762"/>
                </a:lnTo>
                <a:lnTo>
                  <a:pt x="358152" y="1633094"/>
                </a:lnTo>
                <a:lnTo>
                  <a:pt x="395038" y="1659554"/>
                </a:lnTo>
                <a:lnTo>
                  <a:pt x="433267" y="1684076"/>
                </a:lnTo>
                <a:lnTo>
                  <a:pt x="472773" y="1706589"/>
                </a:lnTo>
                <a:lnTo>
                  <a:pt x="513490" y="1727025"/>
                </a:lnTo>
                <a:lnTo>
                  <a:pt x="555349" y="1745315"/>
                </a:lnTo>
                <a:lnTo>
                  <a:pt x="598285" y="1761390"/>
                </a:lnTo>
                <a:lnTo>
                  <a:pt x="642231" y="1775181"/>
                </a:lnTo>
                <a:lnTo>
                  <a:pt x="687121" y="1786619"/>
                </a:lnTo>
                <a:lnTo>
                  <a:pt x="732887" y="1795635"/>
                </a:lnTo>
                <a:lnTo>
                  <a:pt x="779462" y="1802160"/>
                </a:lnTo>
                <a:lnTo>
                  <a:pt x="826781" y="1806126"/>
                </a:lnTo>
                <a:lnTo>
                  <a:pt x="874776" y="1807464"/>
                </a:lnTo>
                <a:lnTo>
                  <a:pt x="922770" y="1806126"/>
                </a:lnTo>
                <a:lnTo>
                  <a:pt x="970089" y="1802160"/>
                </a:lnTo>
                <a:lnTo>
                  <a:pt x="1016664" y="1795635"/>
                </a:lnTo>
                <a:lnTo>
                  <a:pt x="1062430" y="1786619"/>
                </a:lnTo>
                <a:lnTo>
                  <a:pt x="1107320" y="1775181"/>
                </a:lnTo>
                <a:lnTo>
                  <a:pt x="1151266" y="1761390"/>
                </a:lnTo>
                <a:lnTo>
                  <a:pt x="1194202" y="1745315"/>
                </a:lnTo>
                <a:lnTo>
                  <a:pt x="1236061" y="1727025"/>
                </a:lnTo>
                <a:lnTo>
                  <a:pt x="1276778" y="1706589"/>
                </a:lnTo>
                <a:lnTo>
                  <a:pt x="1316284" y="1684076"/>
                </a:lnTo>
                <a:lnTo>
                  <a:pt x="1354513" y="1659554"/>
                </a:lnTo>
                <a:lnTo>
                  <a:pt x="1391399" y="1633094"/>
                </a:lnTo>
                <a:lnTo>
                  <a:pt x="1426875" y="1604762"/>
                </a:lnTo>
                <a:lnTo>
                  <a:pt x="1460874" y="1574629"/>
                </a:lnTo>
                <a:lnTo>
                  <a:pt x="1493329" y="1542764"/>
                </a:lnTo>
                <a:lnTo>
                  <a:pt x="1524174" y="1509235"/>
                </a:lnTo>
                <a:lnTo>
                  <a:pt x="1553342" y="1474111"/>
                </a:lnTo>
                <a:lnTo>
                  <a:pt x="1580765" y="1437461"/>
                </a:lnTo>
                <a:lnTo>
                  <a:pt x="1606379" y="1399354"/>
                </a:lnTo>
                <a:lnTo>
                  <a:pt x="1630115" y="1359859"/>
                </a:lnTo>
                <a:lnTo>
                  <a:pt x="1651907" y="1319045"/>
                </a:lnTo>
                <a:lnTo>
                  <a:pt x="1671689" y="1276981"/>
                </a:lnTo>
                <a:lnTo>
                  <a:pt x="1689393" y="1233736"/>
                </a:lnTo>
                <a:lnTo>
                  <a:pt x="1704953" y="1189378"/>
                </a:lnTo>
                <a:lnTo>
                  <a:pt x="1718302" y="1143977"/>
                </a:lnTo>
                <a:lnTo>
                  <a:pt x="1729374" y="1097601"/>
                </a:lnTo>
                <a:lnTo>
                  <a:pt x="1738102" y="1050320"/>
                </a:lnTo>
                <a:lnTo>
                  <a:pt x="1744418" y="1002202"/>
                </a:lnTo>
                <a:lnTo>
                  <a:pt x="1748257" y="953316"/>
                </a:lnTo>
                <a:lnTo>
                  <a:pt x="1749552" y="903732"/>
                </a:lnTo>
                <a:lnTo>
                  <a:pt x="1748257" y="854147"/>
                </a:lnTo>
                <a:lnTo>
                  <a:pt x="1744418" y="805261"/>
                </a:lnTo>
                <a:lnTo>
                  <a:pt x="1738102" y="757143"/>
                </a:lnTo>
                <a:lnTo>
                  <a:pt x="1729374" y="709862"/>
                </a:lnTo>
                <a:lnTo>
                  <a:pt x="1718302" y="663486"/>
                </a:lnTo>
                <a:lnTo>
                  <a:pt x="1704953" y="618085"/>
                </a:lnTo>
                <a:lnTo>
                  <a:pt x="1689393" y="573727"/>
                </a:lnTo>
                <a:lnTo>
                  <a:pt x="1671689" y="530482"/>
                </a:lnTo>
                <a:lnTo>
                  <a:pt x="1651907" y="488418"/>
                </a:lnTo>
                <a:lnTo>
                  <a:pt x="1630115" y="447604"/>
                </a:lnTo>
                <a:lnTo>
                  <a:pt x="1606379" y="408109"/>
                </a:lnTo>
                <a:lnTo>
                  <a:pt x="1580765" y="370002"/>
                </a:lnTo>
                <a:lnTo>
                  <a:pt x="1553342" y="333352"/>
                </a:lnTo>
                <a:lnTo>
                  <a:pt x="1524174" y="298228"/>
                </a:lnTo>
                <a:lnTo>
                  <a:pt x="1493329" y="264699"/>
                </a:lnTo>
                <a:lnTo>
                  <a:pt x="1460874" y="232834"/>
                </a:lnTo>
                <a:lnTo>
                  <a:pt x="1426875" y="202701"/>
                </a:lnTo>
                <a:lnTo>
                  <a:pt x="1391399" y="174369"/>
                </a:lnTo>
                <a:lnTo>
                  <a:pt x="1354513" y="147909"/>
                </a:lnTo>
                <a:lnTo>
                  <a:pt x="1316284" y="123387"/>
                </a:lnTo>
                <a:lnTo>
                  <a:pt x="1276778" y="100874"/>
                </a:lnTo>
                <a:lnTo>
                  <a:pt x="1236061" y="80438"/>
                </a:lnTo>
                <a:lnTo>
                  <a:pt x="1194202" y="62148"/>
                </a:lnTo>
                <a:lnTo>
                  <a:pt x="1151266" y="46073"/>
                </a:lnTo>
                <a:lnTo>
                  <a:pt x="1107320" y="32282"/>
                </a:lnTo>
                <a:lnTo>
                  <a:pt x="1062430" y="20844"/>
                </a:lnTo>
                <a:lnTo>
                  <a:pt x="1016664" y="11828"/>
                </a:lnTo>
                <a:lnTo>
                  <a:pt x="970089" y="5303"/>
                </a:lnTo>
                <a:lnTo>
                  <a:pt x="922770" y="1337"/>
                </a:lnTo>
                <a:lnTo>
                  <a:pt x="874776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58790" y="4019803"/>
            <a:ext cx="98742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165" dirty="0">
                <a:solidFill>
                  <a:srgbClr val="FFFFFF"/>
                </a:solidFill>
                <a:latin typeface="Arial Narrow"/>
                <a:cs typeface="Arial Narrow"/>
              </a:rPr>
              <a:t>$49.5Bn</a:t>
            </a:r>
            <a:endParaRPr sz="2000">
              <a:latin typeface="Arial Narrow"/>
              <a:cs typeface="Arial Narrow"/>
            </a:endParaRPr>
          </a:p>
          <a:p>
            <a:pPr marL="32384" marR="23495" algn="ctr">
              <a:lnSpc>
                <a:spcPts val="890"/>
              </a:lnSpc>
              <a:spcBef>
                <a:spcPts val="920"/>
              </a:spcBef>
            </a:pPr>
            <a:r>
              <a:rPr sz="900" i="1" spc="95" dirty="0">
                <a:solidFill>
                  <a:srgbClr val="FFFFFF"/>
                </a:solidFill>
                <a:latin typeface="Arial Narrow"/>
                <a:cs typeface="Arial Narrow"/>
              </a:rPr>
              <a:t>Total</a:t>
            </a:r>
            <a:r>
              <a:rPr sz="900" i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60" dirty="0">
                <a:solidFill>
                  <a:srgbClr val="FFFFFF"/>
                </a:solidFill>
                <a:latin typeface="Arial Narrow"/>
                <a:cs typeface="Arial Narrow"/>
              </a:rPr>
              <a:t>addressable </a:t>
            </a:r>
            <a:r>
              <a:rPr sz="900" i="1" spc="110" dirty="0">
                <a:solidFill>
                  <a:srgbClr val="FFFFFF"/>
                </a:solidFill>
                <a:latin typeface="Arial Narrow"/>
                <a:cs typeface="Arial Narrow"/>
              </a:rPr>
              <a:t>market</a:t>
            </a:r>
            <a:r>
              <a:rPr sz="900" i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90" dirty="0">
                <a:solidFill>
                  <a:srgbClr val="FFFFFF"/>
                </a:solidFill>
                <a:latin typeface="Arial Narrow"/>
                <a:cs typeface="Arial Narrow"/>
              </a:rPr>
              <a:t>2030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7569" y="5838850"/>
            <a:ext cx="10034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8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utilization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vary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80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manufacturers</a:t>
            </a:r>
            <a:r>
              <a:rPr sz="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sectors.</a:t>
            </a:r>
            <a:r>
              <a:rPr sz="800" i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$1.7k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incremental</a:t>
            </a:r>
            <a:r>
              <a:rPr sz="8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profit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margin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vary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8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8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realized, BoM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vehicle</a:t>
            </a:r>
            <a:r>
              <a:rPr sz="8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8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perceived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endParaRPr sz="800">
              <a:latin typeface="Calibri"/>
              <a:cs typeface="Calibri"/>
            </a:endParaRPr>
          </a:p>
          <a:p>
            <a:pPr marL="2526665" indent="-107314">
              <a:lnSpc>
                <a:spcPct val="100000"/>
              </a:lnSpc>
              <a:buAutoNum type="arabicPlain"/>
              <a:tabLst>
                <a:tab pos="2526665" algn="l"/>
              </a:tabLst>
            </a:pP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SPG</a:t>
            </a:r>
            <a:r>
              <a:rPr sz="800" i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sz="800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r>
              <a:rPr sz="800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www.spglobal.com/mobility/en/products/automotive-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light-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vehicle-sales-</a:t>
            </a:r>
            <a:r>
              <a:rPr sz="800" i="1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forecasts.html</a:t>
            </a:r>
            <a:endParaRPr sz="800">
              <a:latin typeface="Calibri"/>
              <a:cs typeface="Calibri"/>
            </a:endParaRPr>
          </a:p>
          <a:p>
            <a:pPr marL="3272154" indent="-80645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3272154" algn="l"/>
              </a:tabLst>
            </a:pP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IEA</a:t>
            </a:r>
            <a:r>
              <a:rPr sz="800" i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Forecast,</a:t>
            </a:r>
            <a:r>
              <a:rPr sz="80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sz="80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800" i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800" i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www.iea.org/reports/global-ev-outlook-</a:t>
            </a:r>
            <a:r>
              <a:rPr sz="800" i="1" spc="-2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2022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70757" y="2545079"/>
            <a:ext cx="6099175" cy="2745105"/>
            <a:chOff x="3770757" y="2545079"/>
            <a:chExt cx="6099175" cy="274510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848" y="2555747"/>
              <a:ext cx="396239" cy="3947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8652" y="2545079"/>
              <a:ext cx="396239" cy="3962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70757" y="3013201"/>
              <a:ext cx="1288415" cy="770890"/>
            </a:xfrm>
            <a:custGeom>
              <a:avLst/>
              <a:gdLst/>
              <a:ahLst/>
              <a:cxnLst/>
              <a:rect l="l" t="t" r="r" b="b"/>
              <a:pathLst>
                <a:path w="1288414" h="770889">
                  <a:moveTo>
                    <a:pt x="1257680" y="0"/>
                  </a:moveTo>
                  <a:lnTo>
                    <a:pt x="38862" y="689737"/>
                  </a:lnTo>
                  <a:lnTo>
                    <a:pt x="23494" y="662686"/>
                  </a:lnTo>
                  <a:lnTo>
                    <a:pt x="0" y="747395"/>
                  </a:lnTo>
                  <a:lnTo>
                    <a:pt x="84708" y="770890"/>
                  </a:lnTo>
                  <a:lnTo>
                    <a:pt x="69468" y="743839"/>
                  </a:lnTo>
                  <a:lnTo>
                    <a:pt x="1288288" y="54101"/>
                  </a:lnTo>
                  <a:lnTo>
                    <a:pt x="1257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9100" y="4148327"/>
              <a:ext cx="458723" cy="3977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3676" y="4148327"/>
              <a:ext cx="458723" cy="3977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19872" y="3482339"/>
              <a:ext cx="1750060" cy="1807845"/>
            </a:xfrm>
            <a:custGeom>
              <a:avLst/>
              <a:gdLst/>
              <a:ahLst/>
              <a:cxnLst/>
              <a:rect l="l" t="t" r="r" b="b"/>
              <a:pathLst>
                <a:path w="1750059" h="1807845">
                  <a:moveTo>
                    <a:pt x="874776" y="0"/>
                  </a:moveTo>
                  <a:lnTo>
                    <a:pt x="826781" y="1337"/>
                  </a:lnTo>
                  <a:lnTo>
                    <a:pt x="779462" y="5303"/>
                  </a:lnTo>
                  <a:lnTo>
                    <a:pt x="732887" y="11828"/>
                  </a:lnTo>
                  <a:lnTo>
                    <a:pt x="687121" y="20844"/>
                  </a:lnTo>
                  <a:lnTo>
                    <a:pt x="642231" y="32282"/>
                  </a:lnTo>
                  <a:lnTo>
                    <a:pt x="598285" y="46073"/>
                  </a:lnTo>
                  <a:lnTo>
                    <a:pt x="555349" y="62148"/>
                  </a:lnTo>
                  <a:lnTo>
                    <a:pt x="513490" y="80438"/>
                  </a:lnTo>
                  <a:lnTo>
                    <a:pt x="472773" y="100874"/>
                  </a:lnTo>
                  <a:lnTo>
                    <a:pt x="433267" y="123387"/>
                  </a:lnTo>
                  <a:lnTo>
                    <a:pt x="395038" y="147909"/>
                  </a:lnTo>
                  <a:lnTo>
                    <a:pt x="358152" y="174369"/>
                  </a:lnTo>
                  <a:lnTo>
                    <a:pt x="322676" y="202701"/>
                  </a:lnTo>
                  <a:lnTo>
                    <a:pt x="288677" y="232834"/>
                  </a:lnTo>
                  <a:lnTo>
                    <a:pt x="256222" y="264699"/>
                  </a:lnTo>
                  <a:lnTo>
                    <a:pt x="225377" y="298228"/>
                  </a:lnTo>
                  <a:lnTo>
                    <a:pt x="196209" y="333352"/>
                  </a:lnTo>
                  <a:lnTo>
                    <a:pt x="168786" y="370002"/>
                  </a:lnTo>
                  <a:lnTo>
                    <a:pt x="143172" y="408109"/>
                  </a:lnTo>
                  <a:lnTo>
                    <a:pt x="119436" y="447604"/>
                  </a:lnTo>
                  <a:lnTo>
                    <a:pt x="97644" y="488418"/>
                  </a:lnTo>
                  <a:lnTo>
                    <a:pt x="77862" y="530482"/>
                  </a:lnTo>
                  <a:lnTo>
                    <a:pt x="60158" y="573727"/>
                  </a:lnTo>
                  <a:lnTo>
                    <a:pt x="44598" y="618085"/>
                  </a:lnTo>
                  <a:lnTo>
                    <a:pt x="31249" y="663486"/>
                  </a:lnTo>
                  <a:lnTo>
                    <a:pt x="20177" y="709862"/>
                  </a:lnTo>
                  <a:lnTo>
                    <a:pt x="11449" y="757143"/>
                  </a:lnTo>
                  <a:lnTo>
                    <a:pt x="5133" y="805261"/>
                  </a:lnTo>
                  <a:lnTo>
                    <a:pt x="1294" y="854147"/>
                  </a:lnTo>
                  <a:lnTo>
                    <a:pt x="0" y="903732"/>
                  </a:lnTo>
                  <a:lnTo>
                    <a:pt x="1294" y="953316"/>
                  </a:lnTo>
                  <a:lnTo>
                    <a:pt x="5133" y="1002202"/>
                  </a:lnTo>
                  <a:lnTo>
                    <a:pt x="11449" y="1050320"/>
                  </a:lnTo>
                  <a:lnTo>
                    <a:pt x="20177" y="1097601"/>
                  </a:lnTo>
                  <a:lnTo>
                    <a:pt x="31249" y="1143977"/>
                  </a:lnTo>
                  <a:lnTo>
                    <a:pt x="44598" y="1189378"/>
                  </a:lnTo>
                  <a:lnTo>
                    <a:pt x="60158" y="1233736"/>
                  </a:lnTo>
                  <a:lnTo>
                    <a:pt x="77862" y="1276981"/>
                  </a:lnTo>
                  <a:lnTo>
                    <a:pt x="97644" y="1319045"/>
                  </a:lnTo>
                  <a:lnTo>
                    <a:pt x="119436" y="1359859"/>
                  </a:lnTo>
                  <a:lnTo>
                    <a:pt x="143172" y="1399354"/>
                  </a:lnTo>
                  <a:lnTo>
                    <a:pt x="168786" y="1437461"/>
                  </a:lnTo>
                  <a:lnTo>
                    <a:pt x="196209" y="1474111"/>
                  </a:lnTo>
                  <a:lnTo>
                    <a:pt x="225377" y="1509235"/>
                  </a:lnTo>
                  <a:lnTo>
                    <a:pt x="256222" y="1542764"/>
                  </a:lnTo>
                  <a:lnTo>
                    <a:pt x="288677" y="1574629"/>
                  </a:lnTo>
                  <a:lnTo>
                    <a:pt x="322676" y="1604762"/>
                  </a:lnTo>
                  <a:lnTo>
                    <a:pt x="358152" y="1633094"/>
                  </a:lnTo>
                  <a:lnTo>
                    <a:pt x="395038" y="1659554"/>
                  </a:lnTo>
                  <a:lnTo>
                    <a:pt x="433267" y="1684076"/>
                  </a:lnTo>
                  <a:lnTo>
                    <a:pt x="472773" y="1706589"/>
                  </a:lnTo>
                  <a:lnTo>
                    <a:pt x="513490" y="1727025"/>
                  </a:lnTo>
                  <a:lnTo>
                    <a:pt x="555349" y="1745315"/>
                  </a:lnTo>
                  <a:lnTo>
                    <a:pt x="598285" y="1761390"/>
                  </a:lnTo>
                  <a:lnTo>
                    <a:pt x="642231" y="1775181"/>
                  </a:lnTo>
                  <a:lnTo>
                    <a:pt x="687121" y="1786619"/>
                  </a:lnTo>
                  <a:lnTo>
                    <a:pt x="732887" y="1795635"/>
                  </a:lnTo>
                  <a:lnTo>
                    <a:pt x="779462" y="1802160"/>
                  </a:lnTo>
                  <a:lnTo>
                    <a:pt x="826781" y="1806126"/>
                  </a:lnTo>
                  <a:lnTo>
                    <a:pt x="874776" y="1807464"/>
                  </a:lnTo>
                  <a:lnTo>
                    <a:pt x="922770" y="1806126"/>
                  </a:lnTo>
                  <a:lnTo>
                    <a:pt x="970089" y="1802160"/>
                  </a:lnTo>
                  <a:lnTo>
                    <a:pt x="1016664" y="1795635"/>
                  </a:lnTo>
                  <a:lnTo>
                    <a:pt x="1062430" y="1786619"/>
                  </a:lnTo>
                  <a:lnTo>
                    <a:pt x="1107320" y="1775181"/>
                  </a:lnTo>
                  <a:lnTo>
                    <a:pt x="1151266" y="1761390"/>
                  </a:lnTo>
                  <a:lnTo>
                    <a:pt x="1194202" y="1745315"/>
                  </a:lnTo>
                  <a:lnTo>
                    <a:pt x="1236061" y="1727025"/>
                  </a:lnTo>
                  <a:lnTo>
                    <a:pt x="1276778" y="1706589"/>
                  </a:lnTo>
                  <a:lnTo>
                    <a:pt x="1316284" y="1684076"/>
                  </a:lnTo>
                  <a:lnTo>
                    <a:pt x="1354513" y="1659554"/>
                  </a:lnTo>
                  <a:lnTo>
                    <a:pt x="1391399" y="1633094"/>
                  </a:lnTo>
                  <a:lnTo>
                    <a:pt x="1426875" y="1604762"/>
                  </a:lnTo>
                  <a:lnTo>
                    <a:pt x="1460874" y="1574629"/>
                  </a:lnTo>
                  <a:lnTo>
                    <a:pt x="1493329" y="1542764"/>
                  </a:lnTo>
                  <a:lnTo>
                    <a:pt x="1524174" y="1509235"/>
                  </a:lnTo>
                  <a:lnTo>
                    <a:pt x="1553342" y="1474111"/>
                  </a:lnTo>
                  <a:lnTo>
                    <a:pt x="1580765" y="1437461"/>
                  </a:lnTo>
                  <a:lnTo>
                    <a:pt x="1606379" y="1399354"/>
                  </a:lnTo>
                  <a:lnTo>
                    <a:pt x="1630115" y="1359859"/>
                  </a:lnTo>
                  <a:lnTo>
                    <a:pt x="1651907" y="1319045"/>
                  </a:lnTo>
                  <a:lnTo>
                    <a:pt x="1671689" y="1276981"/>
                  </a:lnTo>
                  <a:lnTo>
                    <a:pt x="1689393" y="1233736"/>
                  </a:lnTo>
                  <a:lnTo>
                    <a:pt x="1704953" y="1189378"/>
                  </a:lnTo>
                  <a:lnTo>
                    <a:pt x="1718302" y="1143977"/>
                  </a:lnTo>
                  <a:lnTo>
                    <a:pt x="1729374" y="1097601"/>
                  </a:lnTo>
                  <a:lnTo>
                    <a:pt x="1738102" y="1050320"/>
                  </a:lnTo>
                  <a:lnTo>
                    <a:pt x="1744418" y="1002202"/>
                  </a:lnTo>
                  <a:lnTo>
                    <a:pt x="1748257" y="953316"/>
                  </a:lnTo>
                  <a:lnTo>
                    <a:pt x="1749552" y="903732"/>
                  </a:lnTo>
                  <a:lnTo>
                    <a:pt x="1748257" y="854147"/>
                  </a:lnTo>
                  <a:lnTo>
                    <a:pt x="1744418" y="805261"/>
                  </a:lnTo>
                  <a:lnTo>
                    <a:pt x="1738102" y="757143"/>
                  </a:lnTo>
                  <a:lnTo>
                    <a:pt x="1729374" y="709862"/>
                  </a:lnTo>
                  <a:lnTo>
                    <a:pt x="1718302" y="663486"/>
                  </a:lnTo>
                  <a:lnTo>
                    <a:pt x="1704953" y="618085"/>
                  </a:lnTo>
                  <a:lnTo>
                    <a:pt x="1689393" y="573727"/>
                  </a:lnTo>
                  <a:lnTo>
                    <a:pt x="1671689" y="530482"/>
                  </a:lnTo>
                  <a:lnTo>
                    <a:pt x="1651907" y="488418"/>
                  </a:lnTo>
                  <a:lnTo>
                    <a:pt x="1630115" y="447604"/>
                  </a:lnTo>
                  <a:lnTo>
                    <a:pt x="1606379" y="408109"/>
                  </a:lnTo>
                  <a:lnTo>
                    <a:pt x="1580765" y="370002"/>
                  </a:lnTo>
                  <a:lnTo>
                    <a:pt x="1553342" y="333352"/>
                  </a:lnTo>
                  <a:lnTo>
                    <a:pt x="1524174" y="298228"/>
                  </a:lnTo>
                  <a:lnTo>
                    <a:pt x="1493329" y="264699"/>
                  </a:lnTo>
                  <a:lnTo>
                    <a:pt x="1460874" y="232834"/>
                  </a:lnTo>
                  <a:lnTo>
                    <a:pt x="1426875" y="202701"/>
                  </a:lnTo>
                  <a:lnTo>
                    <a:pt x="1391399" y="174369"/>
                  </a:lnTo>
                  <a:lnTo>
                    <a:pt x="1354513" y="147909"/>
                  </a:lnTo>
                  <a:lnTo>
                    <a:pt x="1316284" y="123387"/>
                  </a:lnTo>
                  <a:lnTo>
                    <a:pt x="1276778" y="100874"/>
                  </a:lnTo>
                  <a:lnTo>
                    <a:pt x="1236061" y="80438"/>
                  </a:lnTo>
                  <a:lnTo>
                    <a:pt x="1194202" y="62148"/>
                  </a:lnTo>
                  <a:lnTo>
                    <a:pt x="1151266" y="46073"/>
                  </a:lnTo>
                  <a:lnTo>
                    <a:pt x="1107320" y="32282"/>
                  </a:lnTo>
                  <a:lnTo>
                    <a:pt x="1062430" y="20844"/>
                  </a:lnTo>
                  <a:lnTo>
                    <a:pt x="1016664" y="11828"/>
                  </a:lnTo>
                  <a:lnTo>
                    <a:pt x="970089" y="5303"/>
                  </a:lnTo>
                  <a:lnTo>
                    <a:pt x="922770" y="133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82357" y="4605654"/>
            <a:ext cx="7219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utilisation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0932" y="4632197"/>
            <a:ext cx="1115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$1.7k</a:t>
            </a:r>
            <a:r>
              <a:rPr sz="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profit</a:t>
            </a:r>
            <a:r>
              <a:rPr sz="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02142" y="3998350"/>
            <a:ext cx="988694" cy="700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b="1" spc="165" dirty="0">
                <a:solidFill>
                  <a:srgbClr val="FFFFFF"/>
                </a:solidFill>
                <a:latin typeface="Arial Narrow"/>
                <a:cs typeface="Arial Narrow"/>
              </a:rPr>
              <a:t>$9.27Bn</a:t>
            </a:r>
            <a:endParaRPr sz="2000">
              <a:latin typeface="Arial Narrow"/>
              <a:cs typeface="Arial Narrow"/>
            </a:endParaRPr>
          </a:p>
          <a:p>
            <a:pPr marL="635" algn="ctr">
              <a:lnSpc>
                <a:spcPts val="930"/>
              </a:lnSpc>
              <a:spcBef>
                <a:spcPts val="105"/>
              </a:spcBef>
            </a:pPr>
            <a:r>
              <a:rPr sz="900" i="1" spc="55" dirty="0">
                <a:solidFill>
                  <a:srgbClr val="FFFFFF"/>
                </a:solidFill>
                <a:latin typeface="Arial Narrow"/>
                <a:cs typeface="Arial Narrow"/>
              </a:rPr>
              <a:t>Serviceable</a:t>
            </a:r>
            <a:endParaRPr sz="900">
              <a:latin typeface="Arial Narrow"/>
              <a:cs typeface="Arial Narrow"/>
            </a:endParaRPr>
          </a:p>
          <a:p>
            <a:pPr marL="156845" marR="149860" algn="ctr">
              <a:lnSpc>
                <a:spcPct val="73300"/>
              </a:lnSpc>
              <a:spcBef>
                <a:spcPts val="140"/>
              </a:spcBef>
            </a:pPr>
            <a:r>
              <a:rPr sz="900" i="1" spc="60" dirty="0">
                <a:solidFill>
                  <a:srgbClr val="FFFFFF"/>
                </a:solidFill>
                <a:latin typeface="Arial Narrow"/>
                <a:cs typeface="Arial Narrow"/>
              </a:rPr>
              <a:t>addressable </a:t>
            </a:r>
            <a:r>
              <a:rPr sz="900" i="1" spc="110" dirty="0">
                <a:solidFill>
                  <a:srgbClr val="FFFFFF"/>
                </a:solidFill>
                <a:latin typeface="Arial Narrow"/>
                <a:cs typeface="Arial Narrow"/>
              </a:rPr>
              <a:t>market</a:t>
            </a:r>
            <a:r>
              <a:rPr sz="900" i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90" dirty="0">
                <a:solidFill>
                  <a:srgbClr val="FFFFFF"/>
                </a:solidFill>
                <a:latin typeface="Arial Narrow"/>
                <a:cs typeface="Arial Narrow"/>
              </a:rPr>
              <a:t>2030</a:t>
            </a:r>
            <a:endParaRPr sz="900">
              <a:latin typeface="Arial Narrow"/>
              <a:cs typeface="Arial Narro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90344" y="2546604"/>
            <a:ext cx="5187950" cy="2743200"/>
            <a:chOff x="1990344" y="2546604"/>
            <a:chExt cx="5187950" cy="2743200"/>
          </a:xfrm>
        </p:grpSpPr>
        <p:sp>
          <p:nvSpPr>
            <p:cNvPr id="23" name="object 23"/>
            <p:cNvSpPr/>
            <p:nvPr/>
          </p:nvSpPr>
          <p:spPr>
            <a:xfrm>
              <a:off x="1990344" y="3482340"/>
              <a:ext cx="1750060" cy="1807845"/>
            </a:xfrm>
            <a:custGeom>
              <a:avLst/>
              <a:gdLst/>
              <a:ahLst/>
              <a:cxnLst/>
              <a:rect l="l" t="t" r="r" b="b"/>
              <a:pathLst>
                <a:path w="1750060" h="1807845">
                  <a:moveTo>
                    <a:pt x="874776" y="0"/>
                  </a:moveTo>
                  <a:lnTo>
                    <a:pt x="826781" y="1337"/>
                  </a:lnTo>
                  <a:lnTo>
                    <a:pt x="779462" y="5303"/>
                  </a:lnTo>
                  <a:lnTo>
                    <a:pt x="732887" y="11828"/>
                  </a:lnTo>
                  <a:lnTo>
                    <a:pt x="687121" y="20844"/>
                  </a:lnTo>
                  <a:lnTo>
                    <a:pt x="642231" y="32282"/>
                  </a:lnTo>
                  <a:lnTo>
                    <a:pt x="598285" y="46073"/>
                  </a:lnTo>
                  <a:lnTo>
                    <a:pt x="555349" y="62148"/>
                  </a:lnTo>
                  <a:lnTo>
                    <a:pt x="513490" y="80438"/>
                  </a:lnTo>
                  <a:lnTo>
                    <a:pt x="472773" y="100874"/>
                  </a:lnTo>
                  <a:lnTo>
                    <a:pt x="433267" y="123387"/>
                  </a:lnTo>
                  <a:lnTo>
                    <a:pt x="395038" y="147909"/>
                  </a:lnTo>
                  <a:lnTo>
                    <a:pt x="358152" y="174369"/>
                  </a:lnTo>
                  <a:lnTo>
                    <a:pt x="322676" y="202701"/>
                  </a:lnTo>
                  <a:lnTo>
                    <a:pt x="288677" y="232834"/>
                  </a:lnTo>
                  <a:lnTo>
                    <a:pt x="256222" y="264699"/>
                  </a:lnTo>
                  <a:lnTo>
                    <a:pt x="225377" y="298228"/>
                  </a:lnTo>
                  <a:lnTo>
                    <a:pt x="196209" y="333352"/>
                  </a:lnTo>
                  <a:lnTo>
                    <a:pt x="168786" y="370002"/>
                  </a:lnTo>
                  <a:lnTo>
                    <a:pt x="143172" y="408109"/>
                  </a:lnTo>
                  <a:lnTo>
                    <a:pt x="119436" y="447604"/>
                  </a:lnTo>
                  <a:lnTo>
                    <a:pt x="97644" y="488418"/>
                  </a:lnTo>
                  <a:lnTo>
                    <a:pt x="77862" y="530482"/>
                  </a:lnTo>
                  <a:lnTo>
                    <a:pt x="60158" y="573727"/>
                  </a:lnTo>
                  <a:lnTo>
                    <a:pt x="44598" y="618085"/>
                  </a:lnTo>
                  <a:lnTo>
                    <a:pt x="31249" y="663486"/>
                  </a:lnTo>
                  <a:lnTo>
                    <a:pt x="20177" y="709862"/>
                  </a:lnTo>
                  <a:lnTo>
                    <a:pt x="11449" y="757143"/>
                  </a:lnTo>
                  <a:lnTo>
                    <a:pt x="5133" y="805261"/>
                  </a:lnTo>
                  <a:lnTo>
                    <a:pt x="1294" y="854147"/>
                  </a:lnTo>
                  <a:lnTo>
                    <a:pt x="0" y="903732"/>
                  </a:lnTo>
                  <a:lnTo>
                    <a:pt x="1294" y="953316"/>
                  </a:lnTo>
                  <a:lnTo>
                    <a:pt x="5133" y="1002202"/>
                  </a:lnTo>
                  <a:lnTo>
                    <a:pt x="11449" y="1050320"/>
                  </a:lnTo>
                  <a:lnTo>
                    <a:pt x="20177" y="1097601"/>
                  </a:lnTo>
                  <a:lnTo>
                    <a:pt x="31249" y="1143977"/>
                  </a:lnTo>
                  <a:lnTo>
                    <a:pt x="44598" y="1189378"/>
                  </a:lnTo>
                  <a:lnTo>
                    <a:pt x="60158" y="1233736"/>
                  </a:lnTo>
                  <a:lnTo>
                    <a:pt x="77862" y="1276981"/>
                  </a:lnTo>
                  <a:lnTo>
                    <a:pt x="97644" y="1319045"/>
                  </a:lnTo>
                  <a:lnTo>
                    <a:pt x="119436" y="1359859"/>
                  </a:lnTo>
                  <a:lnTo>
                    <a:pt x="143172" y="1399354"/>
                  </a:lnTo>
                  <a:lnTo>
                    <a:pt x="168786" y="1437461"/>
                  </a:lnTo>
                  <a:lnTo>
                    <a:pt x="196209" y="1474111"/>
                  </a:lnTo>
                  <a:lnTo>
                    <a:pt x="225377" y="1509235"/>
                  </a:lnTo>
                  <a:lnTo>
                    <a:pt x="256222" y="1542764"/>
                  </a:lnTo>
                  <a:lnTo>
                    <a:pt x="288677" y="1574629"/>
                  </a:lnTo>
                  <a:lnTo>
                    <a:pt x="322676" y="1604762"/>
                  </a:lnTo>
                  <a:lnTo>
                    <a:pt x="358152" y="1633094"/>
                  </a:lnTo>
                  <a:lnTo>
                    <a:pt x="395038" y="1659554"/>
                  </a:lnTo>
                  <a:lnTo>
                    <a:pt x="433267" y="1684076"/>
                  </a:lnTo>
                  <a:lnTo>
                    <a:pt x="472773" y="1706589"/>
                  </a:lnTo>
                  <a:lnTo>
                    <a:pt x="513490" y="1727025"/>
                  </a:lnTo>
                  <a:lnTo>
                    <a:pt x="555349" y="1745315"/>
                  </a:lnTo>
                  <a:lnTo>
                    <a:pt x="598285" y="1761390"/>
                  </a:lnTo>
                  <a:lnTo>
                    <a:pt x="642231" y="1775181"/>
                  </a:lnTo>
                  <a:lnTo>
                    <a:pt x="687121" y="1786619"/>
                  </a:lnTo>
                  <a:lnTo>
                    <a:pt x="732887" y="1795635"/>
                  </a:lnTo>
                  <a:lnTo>
                    <a:pt x="779462" y="1802160"/>
                  </a:lnTo>
                  <a:lnTo>
                    <a:pt x="826781" y="1806126"/>
                  </a:lnTo>
                  <a:lnTo>
                    <a:pt x="874776" y="1807464"/>
                  </a:lnTo>
                  <a:lnTo>
                    <a:pt x="922770" y="1806126"/>
                  </a:lnTo>
                  <a:lnTo>
                    <a:pt x="970089" y="1802160"/>
                  </a:lnTo>
                  <a:lnTo>
                    <a:pt x="1016664" y="1795635"/>
                  </a:lnTo>
                  <a:lnTo>
                    <a:pt x="1062430" y="1786619"/>
                  </a:lnTo>
                  <a:lnTo>
                    <a:pt x="1107320" y="1775181"/>
                  </a:lnTo>
                  <a:lnTo>
                    <a:pt x="1151266" y="1761390"/>
                  </a:lnTo>
                  <a:lnTo>
                    <a:pt x="1194202" y="1745315"/>
                  </a:lnTo>
                  <a:lnTo>
                    <a:pt x="1236061" y="1727025"/>
                  </a:lnTo>
                  <a:lnTo>
                    <a:pt x="1276778" y="1706589"/>
                  </a:lnTo>
                  <a:lnTo>
                    <a:pt x="1316284" y="1684076"/>
                  </a:lnTo>
                  <a:lnTo>
                    <a:pt x="1354513" y="1659554"/>
                  </a:lnTo>
                  <a:lnTo>
                    <a:pt x="1391399" y="1633094"/>
                  </a:lnTo>
                  <a:lnTo>
                    <a:pt x="1426875" y="1604762"/>
                  </a:lnTo>
                  <a:lnTo>
                    <a:pt x="1460874" y="1574629"/>
                  </a:lnTo>
                  <a:lnTo>
                    <a:pt x="1493329" y="1542764"/>
                  </a:lnTo>
                  <a:lnTo>
                    <a:pt x="1524174" y="1509235"/>
                  </a:lnTo>
                  <a:lnTo>
                    <a:pt x="1553342" y="1474111"/>
                  </a:lnTo>
                  <a:lnTo>
                    <a:pt x="1580765" y="1437461"/>
                  </a:lnTo>
                  <a:lnTo>
                    <a:pt x="1606379" y="1399354"/>
                  </a:lnTo>
                  <a:lnTo>
                    <a:pt x="1630115" y="1359859"/>
                  </a:lnTo>
                  <a:lnTo>
                    <a:pt x="1651907" y="1319045"/>
                  </a:lnTo>
                  <a:lnTo>
                    <a:pt x="1671689" y="1276981"/>
                  </a:lnTo>
                  <a:lnTo>
                    <a:pt x="1689393" y="1233736"/>
                  </a:lnTo>
                  <a:lnTo>
                    <a:pt x="1704953" y="1189378"/>
                  </a:lnTo>
                  <a:lnTo>
                    <a:pt x="1718302" y="1143977"/>
                  </a:lnTo>
                  <a:lnTo>
                    <a:pt x="1729374" y="1097601"/>
                  </a:lnTo>
                  <a:lnTo>
                    <a:pt x="1738102" y="1050320"/>
                  </a:lnTo>
                  <a:lnTo>
                    <a:pt x="1744418" y="1002202"/>
                  </a:lnTo>
                  <a:lnTo>
                    <a:pt x="1748257" y="953316"/>
                  </a:lnTo>
                  <a:lnTo>
                    <a:pt x="1749552" y="903732"/>
                  </a:lnTo>
                  <a:lnTo>
                    <a:pt x="1748257" y="854147"/>
                  </a:lnTo>
                  <a:lnTo>
                    <a:pt x="1744418" y="805261"/>
                  </a:lnTo>
                  <a:lnTo>
                    <a:pt x="1738102" y="757143"/>
                  </a:lnTo>
                  <a:lnTo>
                    <a:pt x="1729374" y="709862"/>
                  </a:lnTo>
                  <a:lnTo>
                    <a:pt x="1718302" y="663486"/>
                  </a:lnTo>
                  <a:lnTo>
                    <a:pt x="1704953" y="618085"/>
                  </a:lnTo>
                  <a:lnTo>
                    <a:pt x="1689393" y="573727"/>
                  </a:lnTo>
                  <a:lnTo>
                    <a:pt x="1671689" y="530482"/>
                  </a:lnTo>
                  <a:lnTo>
                    <a:pt x="1651907" y="488418"/>
                  </a:lnTo>
                  <a:lnTo>
                    <a:pt x="1630115" y="447604"/>
                  </a:lnTo>
                  <a:lnTo>
                    <a:pt x="1606379" y="408109"/>
                  </a:lnTo>
                  <a:lnTo>
                    <a:pt x="1580765" y="370002"/>
                  </a:lnTo>
                  <a:lnTo>
                    <a:pt x="1553342" y="333352"/>
                  </a:lnTo>
                  <a:lnTo>
                    <a:pt x="1524174" y="298228"/>
                  </a:lnTo>
                  <a:lnTo>
                    <a:pt x="1493329" y="264699"/>
                  </a:lnTo>
                  <a:lnTo>
                    <a:pt x="1460874" y="232834"/>
                  </a:lnTo>
                  <a:lnTo>
                    <a:pt x="1426875" y="202701"/>
                  </a:lnTo>
                  <a:lnTo>
                    <a:pt x="1391399" y="174369"/>
                  </a:lnTo>
                  <a:lnTo>
                    <a:pt x="1354513" y="147909"/>
                  </a:lnTo>
                  <a:lnTo>
                    <a:pt x="1316284" y="123387"/>
                  </a:lnTo>
                  <a:lnTo>
                    <a:pt x="1276778" y="100874"/>
                  </a:lnTo>
                  <a:lnTo>
                    <a:pt x="1236061" y="80438"/>
                  </a:lnTo>
                  <a:lnTo>
                    <a:pt x="1194202" y="62148"/>
                  </a:lnTo>
                  <a:lnTo>
                    <a:pt x="1151266" y="46073"/>
                  </a:lnTo>
                  <a:lnTo>
                    <a:pt x="1107320" y="32282"/>
                  </a:lnTo>
                  <a:lnTo>
                    <a:pt x="1062430" y="20844"/>
                  </a:lnTo>
                  <a:lnTo>
                    <a:pt x="1016664" y="11828"/>
                  </a:lnTo>
                  <a:lnTo>
                    <a:pt x="970089" y="5303"/>
                  </a:lnTo>
                  <a:lnTo>
                    <a:pt x="922770" y="133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4176" y="2842260"/>
              <a:ext cx="272796" cy="4617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09588" y="2552700"/>
              <a:ext cx="568960" cy="401320"/>
            </a:xfrm>
            <a:custGeom>
              <a:avLst/>
              <a:gdLst/>
              <a:ahLst/>
              <a:cxnLst/>
              <a:rect l="l" t="t" r="r" b="b"/>
              <a:pathLst>
                <a:path w="568959" h="401319">
                  <a:moveTo>
                    <a:pt x="568451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68451" y="400812"/>
                  </a:lnTo>
                  <a:lnTo>
                    <a:pt x="568451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2546604"/>
              <a:ext cx="396240" cy="39623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930008" y="1580769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2386329" y="3882009"/>
            <a:ext cx="1026160" cy="78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8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29209">
              <a:lnSpc>
                <a:spcPts val="2200"/>
              </a:lnSpc>
            </a:pPr>
            <a:r>
              <a:rPr sz="2000" b="1" spc="190" dirty="0">
                <a:solidFill>
                  <a:srgbClr val="FFFFFF"/>
                </a:solidFill>
                <a:latin typeface="Arial Narrow"/>
                <a:cs typeface="Arial Narrow"/>
              </a:rPr>
              <a:t>$299Bn</a:t>
            </a:r>
            <a:endParaRPr sz="2000">
              <a:latin typeface="Arial Narrow"/>
              <a:cs typeface="Arial Narrow"/>
            </a:endParaRPr>
          </a:p>
          <a:p>
            <a:pPr marL="12700" marR="74295" indent="38100">
              <a:lnSpc>
                <a:spcPct val="72200"/>
              </a:lnSpc>
              <a:spcBef>
                <a:spcPts val="745"/>
              </a:spcBef>
            </a:pPr>
            <a:r>
              <a:rPr sz="900" i="1" spc="80" dirty="0">
                <a:solidFill>
                  <a:srgbClr val="FFFFFF"/>
                </a:solidFill>
                <a:latin typeface="Arial Narrow"/>
                <a:cs typeface="Arial Narrow"/>
              </a:rPr>
              <a:t>TGlobal</a:t>
            </a:r>
            <a:r>
              <a:rPr sz="900" i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55" dirty="0">
                <a:solidFill>
                  <a:srgbClr val="FFFFFF"/>
                </a:solidFill>
                <a:latin typeface="Arial Narrow"/>
                <a:cs typeface="Arial Narrow"/>
              </a:rPr>
              <a:t>EV</a:t>
            </a:r>
            <a:r>
              <a:rPr sz="900" i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40" dirty="0">
                <a:solidFill>
                  <a:srgbClr val="FFFFFF"/>
                </a:solidFill>
                <a:latin typeface="Arial Narrow"/>
                <a:cs typeface="Arial Narrow"/>
              </a:rPr>
              <a:t>sales </a:t>
            </a:r>
            <a:r>
              <a:rPr sz="900" i="1" spc="95" dirty="0">
                <a:solidFill>
                  <a:srgbClr val="FFFFFF"/>
                </a:solidFill>
                <a:latin typeface="Arial Narrow"/>
                <a:cs typeface="Arial Narrow"/>
              </a:rPr>
              <a:t>2030,</a:t>
            </a:r>
            <a:r>
              <a:rPr sz="900" i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105" dirty="0">
                <a:solidFill>
                  <a:srgbClr val="FFFFFF"/>
                </a:solidFill>
                <a:latin typeface="Arial Narrow"/>
                <a:cs typeface="Arial Narrow"/>
              </a:rPr>
              <a:t>29.1m</a:t>
            </a:r>
            <a:r>
              <a:rPr sz="900" i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65" dirty="0">
                <a:solidFill>
                  <a:srgbClr val="FFFFFF"/>
                </a:solidFill>
                <a:latin typeface="Arial Narrow"/>
                <a:cs typeface="Arial Narrow"/>
              </a:rPr>
              <a:t>units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6" y="3870959"/>
              <a:ext cx="3279648" cy="1054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6607" y="2510027"/>
              <a:ext cx="1060704" cy="92659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07491" y="3922521"/>
            <a:ext cx="287845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World</a:t>
            </a:r>
            <a:r>
              <a:rPr sz="2000" b="1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Arial Narrow"/>
                <a:cs typeface="Arial Narrow"/>
              </a:rPr>
              <a:t>Class</a:t>
            </a:r>
            <a:r>
              <a:rPr sz="20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15" dirty="0">
                <a:solidFill>
                  <a:srgbClr val="FFFFFF"/>
                </a:solidFill>
                <a:latin typeface="Arial Narrow"/>
                <a:cs typeface="Arial Narrow"/>
              </a:rPr>
              <a:t>Partner</a:t>
            </a:r>
            <a:r>
              <a:rPr sz="2000" b="1" spc="30" dirty="0">
                <a:solidFill>
                  <a:srgbClr val="FFFFFF"/>
                </a:solidFill>
                <a:latin typeface="Arial Narrow"/>
                <a:cs typeface="Arial Narrow"/>
              </a:rPr>
              <a:t>  </a:t>
            </a:r>
            <a:r>
              <a:rPr sz="2000" b="1" spc="195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Develop</a:t>
            </a:r>
            <a:r>
              <a:rPr sz="20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35" dirty="0">
                <a:solidFill>
                  <a:srgbClr val="FFFFFF"/>
                </a:solidFill>
                <a:latin typeface="Arial Narrow"/>
                <a:cs typeface="Arial Narrow"/>
              </a:rPr>
              <a:t>Prototype</a:t>
            </a:r>
            <a:r>
              <a:rPr sz="20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Arial Narrow"/>
                <a:cs typeface="Arial Narrow"/>
              </a:rPr>
              <a:t>&amp; </a:t>
            </a:r>
            <a:r>
              <a:rPr sz="2000" b="1" spc="185" dirty="0">
                <a:solidFill>
                  <a:srgbClr val="FFFFFF"/>
                </a:solidFill>
                <a:latin typeface="Arial Narrow"/>
                <a:cs typeface="Arial Narrow"/>
              </a:rPr>
              <a:t>Commercialize</a:t>
            </a:r>
            <a:r>
              <a:rPr sz="20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85" dirty="0">
                <a:solidFill>
                  <a:srgbClr val="FFFFFF"/>
                </a:solidFill>
                <a:latin typeface="Arial Narrow"/>
                <a:cs typeface="Arial Narrow"/>
              </a:rPr>
              <a:t>Product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81728" y="620268"/>
            <a:ext cx="6802120" cy="3708400"/>
            <a:chOff x="4681728" y="620268"/>
            <a:chExt cx="6802120" cy="3708400"/>
          </a:xfrm>
        </p:grpSpPr>
        <p:sp>
          <p:nvSpPr>
            <p:cNvPr id="7" name="object 7"/>
            <p:cNvSpPr/>
            <p:nvPr/>
          </p:nvSpPr>
          <p:spPr>
            <a:xfrm>
              <a:off x="4681728" y="620268"/>
              <a:ext cx="6802120" cy="3708400"/>
            </a:xfrm>
            <a:custGeom>
              <a:avLst/>
              <a:gdLst/>
              <a:ahLst/>
              <a:cxnLst/>
              <a:rect l="l" t="t" r="r" b="b"/>
              <a:pathLst>
                <a:path w="6802120" h="3708400">
                  <a:moveTo>
                    <a:pt x="6801611" y="0"/>
                  </a:moveTo>
                  <a:lnTo>
                    <a:pt x="0" y="0"/>
                  </a:lnTo>
                  <a:lnTo>
                    <a:pt x="0" y="3707891"/>
                  </a:lnTo>
                  <a:lnTo>
                    <a:pt x="6801611" y="3707891"/>
                  </a:lnTo>
                  <a:lnTo>
                    <a:pt x="6801611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344" y="1033272"/>
              <a:ext cx="446531" cy="4465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681728" y="620268"/>
            <a:ext cx="6802120" cy="370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109980">
              <a:lnSpc>
                <a:spcPct val="100000"/>
              </a:lnSpc>
            </a:pPr>
            <a:r>
              <a:rPr sz="1100" spc="-75" dirty="0">
                <a:solidFill>
                  <a:srgbClr val="001F43"/>
                </a:solidFill>
                <a:latin typeface="Arial Black"/>
                <a:cs typeface="Arial Black"/>
              </a:rPr>
              <a:t>Seabird</a:t>
            </a:r>
            <a:r>
              <a:rPr sz="1100" spc="-2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100" spc="-90" dirty="0">
                <a:solidFill>
                  <a:srgbClr val="001F43"/>
                </a:solidFill>
                <a:latin typeface="Arial Black"/>
                <a:cs typeface="Arial Black"/>
              </a:rPr>
              <a:t>Technologies</a:t>
            </a:r>
            <a:r>
              <a:rPr sz="1100" spc="-1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Arial Black"/>
                <a:cs typeface="Arial Black"/>
              </a:rPr>
              <a:t>Ltd</a:t>
            </a:r>
            <a:endParaRPr sz="1100">
              <a:latin typeface="Arial Black"/>
              <a:cs typeface="Arial Black"/>
            </a:endParaRPr>
          </a:p>
          <a:p>
            <a:pPr marL="1109980" marR="782320">
              <a:lnSpc>
                <a:spcPct val="145500"/>
              </a:lnSpc>
            </a:pP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Led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by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CEO</a:t>
            </a:r>
            <a:r>
              <a:rPr sz="1100" spc="-5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Richard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Draisey,</a:t>
            </a:r>
            <a:r>
              <a:rPr sz="1100" spc="-5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ex-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McLaren</a:t>
            </a:r>
            <a:r>
              <a:rPr sz="1100" spc="-7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Racing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Strategy</a:t>
            </a:r>
            <a:r>
              <a:rPr sz="1100" spc="-7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&amp;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Finance</a:t>
            </a:r>
            <a:r>
              <a:rPr sz="1100" spc="-3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Director 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Co-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Founded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by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001F43"/>
                </a:solidFill>
                <a:latin typeface="Lucida Sans"/>
                <a:cs typeface="Lucida Sans"/>
              </a:rPr>
              <a:t>Alejandro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001F43"/>
                </a:solidFill>
                <a:latin typeface="Lucida Sans"/>
                <a:cs typeface="Lucida Sans"/>
              </a:rPr>
              <a:t>Agag,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Chairman</a:t>
            </a:r>
            <a:r>
              <a:rPr sz="1100" spc="-5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of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Formula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001F43"/>
                </a:solidFill>
                <a:latin typeface="Lucida Sans"/>
                <a:cs typeface="Lucida Sans"/>
              </a:rPr>
              <a:t>E,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Extreme</a:t>
            </a:r>
            <a:r>
              <a:rPr sz="1100" spc="-8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E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&amp;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E1</a:t>
            </a:r>
            <a:endParaRPr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100">
              <a:latin typeface="Lucida Sans"/>
              <a:cs typeface="Lucida Sans"/>
            </a:endParaRPr>
          </a:p>
          <a:p>
            <a:pPr marL="1109980">
              <a:lnSpc>
                <a:spcPct val="100000"/>
              </a:lnSpc>
            </a:pPr>
            <a:r>
              <a:rPr sz="1000" dirty="0">
                <a:solidFill>
                  <a:srgbClr val="001F43"/>
                </a:solidFill>
                <a:latin typeface="Lucida Sans"/>
                <a:cs typeface="Lucida Sans"/>
              </a:rPr>
              <a:t>World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class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engineering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team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with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vast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experience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spanning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multiple</a:t>
            </a:r>
            <a:r>
              <a:rPr sz="1000" spc="-1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industries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45" dirty="0">
                <a:solidFill>
                  <a:srgbClr val="001F43"/>
                </a:solidFill>
                <a:latin typeface="Lucida Sans"/>
                <a:cs typeface="Lucida Sans"/>
              </a:rPr>
              <a:t>High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performance</a:t>
            </a:r>
            <a:r>
              <a:rPr sz="1000" spc="-1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automotive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Electric</a:t>
            </a:r>
            <a:r>
              <a:rPr sz="100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mobility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Formula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One,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Electric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motorsport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(Formula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E,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Extreme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E,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E1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Series)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Aerospace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Maritime</a:t>
            </a:r>
            <a:endParaRPr sz="1000">
              <a:latin typeface="Lucida Sans"/>
              <a:cs typeface="Lucida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81728" y="3649979"/>
            <a:ext cx="6802120" cy="2592705"/>
            <a:chOff x="4681728" y="3649979"/>
            <a:chExt cx="6802120" cy="2592705"/>
          </a:xfrm>
        </p:grpSpPr>
        <p:sp>
          <p:nvSpPr>
            <p:cNvPr id="11" name="object 11"/>
            <p:cNvSpPr/>
            <p:nvPr/>
          </p:nvSpPr>
          <p:spPr>
            <a:xfrm>
              <a:off x="4681728" y="4511039"/>
              <a:ext cx="6802120" cy="1731645"/>
            </a:xfrm>
            <a:custGeom>
              <a:avLst/>
              <a:gdLst/>
              <a:ahLst/>
              <a:cxnLst/>
              <a:rect l="l" t="t" r="r" b="b"/>
              <a:pathLst>
                <a:path w="6802120" h="1731645">
                  <a:moveTo>
                    <a:pt x="6801611" y="0"/>
                  </a:moveTo>
                  <a:lnTo>
                    <a:pt x="0" y="0"/>
                  </a:lnTo>
                  <a:lnTo>
                    <a:pt x="0" y="1731263"/>
                  </a:lnTo>
                  <a:lnTo>
                    <a:pt x="6801611" y="1731263"/>
                  </a:lnTo>
                  <a:lnTo>
                    <a:pt x="6801611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8240" y="4724399"/>
              <a:ext cx="446532" cy="4465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1904" y="3715511"/>
              <a:ext cx="665988" cy="2346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23576" y="3713987"/>
              <a:ext cx="224027" cy="228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5824" y="3773425"/>
              <a:ext cx="675131" cy="944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0260" y="3752087"/>
              <a:ext cx="222503" cy="1722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41664" y="3649979"/>
              <a:ext cx="565403" cy="3413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5960" y="3730751"/>
              <a:ext cx="819912" cy="17983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681728" y="4511040"/>
            <a:ext cx="6802120" cy="17316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endParaRPr sz="1200">
              <a:latin typeface="Times New Roman"/>
              <a:cs typeface="Times New Roman"/>
            </a:endParaRPr>
          </a:p>
          <a:p>
            <a:pPr marL="1109980">
              <a:lnSpc>
                <a:spcPct val="100000"/>
              </a:lnSpc>
            </a:pP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Key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001F43"/>
                </a:solidFill>
                <a:latin typeface="Arial Black"/>
                <a:cs typeface="Arial Black"/>
              </a:rPr>
              <a:t>Engineering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43"/>
                </a:solidFill>
                <a:latin typeface="Arial Black"/>
                <a:cs typeface="Arial Black"/>
              </a:rPr>
              <a:t>team</a:t>
            </a:r>
            <a:endParaRPr sz="1200">
              <a:latin typeface="Arial Black"/>
              <a:cs typeface="Arial Black"/>
            </a:endParaRPr>
          </a:p>
          <a:p>
            <a:pPr marL="1282700" indent="-17272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Char char="•"/>
              <a:tabLst>
                <a:tab pos="1282700" algn="l"/>
              </a:tabLst>
            </a:pP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Mark</a:t>
            </a:r>
            <a:r>
              <a:rPr sz="1100" spc="-6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Mathieson,</a:t>
            </a:r>
            <a:r>
              <a:rPr sz="1100" spc="23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ex-Chief</a:t>
            </a:r>
            <a:r>
              <a:rPr sz="1100" spc="-8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Engineer</a:t>
            </a:r>
            <a:r>
              <a:rPr sz="1100" spc="-7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Powertrain</a:t>
            </a:r>
            <a:r>
              <a:rPr sz="1100" spc="-8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Research</a:t>
            </a:r>
            <a:r>
              <a:rPr sz="1100" spc="-9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at</a:t>
            </a:r>
            <a:r>
              <a:rPr sz="1100" spc="-6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McLaren</a:t>
            </a:r>
            <a:endParaRPr sz="1100">
              <a:latin typeface="Lucida Sans"/>
              <a:cs typeface="Lucida Sans"/>
            </a:endParaRPr>
          </a:p>
          <a:p>
            <a:pPr marL="1282065">
              <a:lnSpc>
                <a:spcPct val="100000"/>
              </a:lnSpc>
            </a:pP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Automotive</a:t>
            </a:r>
            <a:endParaRPr sz="11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282700" algn="l"/>
              </a:tabLst>
            </a:pP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Nathan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 Baker,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ex-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VP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Simulation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Engineering,</a:t>
            </a:r>
            <a:r>
              <a:rPr sz="1100" spc="-3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Arrival</a:t>
            </a:r>
            <a:endParaRPr sz="1100">
              <a:latin typeface="Lucida Sans"/>
              <a:cs typeface="Lucida Sans"/>
            </a:endParaRPr>
          </a:p>
          <a:p>
            <a:pPr marL="1282065" marR="876935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282065" algn="l"/>
              </a:tabLst>
            </a:pP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Ciaran</a:t>
            </a:r>
            <a:r>
              <a:rPr sz="1100" spc="-5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Branney,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ex-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Power</a:t>
            </a:r>
            <a:r>
              <a:rPr sz="1100" spc="-6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Unit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performance</a:t>
            </a:r>
            <a:r>
              <a:rPr sz="1100" spc="-6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lead,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Mercedes</a:t>
            </a:r>
            <a:r>
              <a:rPr sz="1100" spc="-6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&amp;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McLaren Automotive</a:t>
            </a:r>
            <a:endParaRPr sz="1100">
              <a:latin typeface="Lucida Sans"/>
              <a:cs typeface="Lucida San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5959" y="941832"/>
            <a:ext cx="1452371" cy="15544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198620" y="841247"/>
              <a:ext cx="7412990" cy="958850"/>
            </a:xfrm>
            <a:custGeom>
              <a:avLst/>
              <a:gdLst/>
              <a:ahLst/>
              <a:cxnLst/>
              <a:rect l="l" t="t" r="r" b="b"/>
              <a:pathLst>
                <a:path w="7412990" h="958850">
                  <a:moveTo>
                    <a:pt x="7412735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7412735" y="958596"/>
                  </a:lnTo>
                  <a:lnTo>
                    <a:pt x="741273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70959"/>
              <a:ext cx="1900427" cy="12984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023" y="2510027"/>
              <a:ext cx="1060703" cy="9265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5132" y="1133855"/>
              <a:ext cx="446532" cy="4465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10461" y="3964025"/>
            <a:ext cx="16700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4999"/>
              </a:lnSpc>
              <a:spcBef>
                <a:spcPts val="100"/>
              </a:spcBef>
            </a:pP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Prototype </a:t>
            </a:r>
            <a:r>
              <a:rPr sz="2000" b="1" spc="220" dirty="0">
                <a:solidFill>
                  <a:srgbClr val="FFFFFF"/>
                </a:solidFill>
                <a:latin typeface="Arial Narrow"/>
                <a:cs typeface="Arial Narrow"/>
              </a:rPr>
              <a:t>Development </a:t>
            </a:r>
            <a:r>
              <a:rPr sz="2000" b="1" spc="185" dirty="0">
                <a:solidFill>
                  <a:srgbClr val="FFFFFF"/>
                </a:solidFill>
                <a:latin typeface="Arial Narrow"/>
                <a:cs typeface="Arial Narrow"/>
              </a:rPr>
              <a:t>(Estimate)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98620" y="1964435"/>
            <a:ext cx="7412990" cy="4032885"/>
            <a:chOff x="4198620" y="1964435"/>
            <a:chExt cx="7412990" cy="4032885"/>
          </a:xfrm>
        </p:grpSpPr>
        <p:sp>
          <p:nvSpPr>
            <p:cNvPr id="9" name="object 9"/>
            <p:cNvSpPr/>
            <p:nvPr/>
          </p:nvSpPr>
          <p:spPr>
            <a:xfrm>
              <a:off x="4198620" y="1964435"/>
              <a:ext cx="7412990" cy="4032885"/>
            </a:xfrm>
            <a:custGeom>
              <a:avLst/>
              <a:gdLst/>
              <a:ahLst/>
              <a:cxnLst/>
              <a:rect l="l" t="t" r="r" b="b"/>
              <a:pathLst>
                <a:path w="7412990" h="4032885">
                  <a:moveTo>
                    <a:pt x="7412735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7412735" y="4032504"/>
                  </a:lnTo>
                  <a:lnTo>
                    <a:pt x="741273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51093" y="2142616"/>
              <a:ext cx="0" cy="3781425"/>
            </a:xfrm>
            <a:custGeom>
              <a:avLst/>
              <a:gdLst/>
              <a:ahLst/>
              <a:cxnLst/>
              <a:rect l="l" t="t" r="r" b="b"/>
              <a:pathLst>
                <a:path h="3781425">
                  <a:moveTo>
                    <a:pt x="0" y="0"/>
                  </a:moveTo>
                  <a:lnTo>
                    <a:pt x="0" y="378129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98620" y="841247"/>
            <a:ext cx="7412990" cy="95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200">
              <a:latin typeface="Times New Roman"/>
              <a:cs typeface="Times New Roman"/>
            </a:endParaRPr>
          </a:p>
          <a:p>
            <a:pPr marL="1094740">
              <a:lnSpc>
                <a:spcPct val="100000"/>
              </a:lnSpc>
            </a:pPr>
            <a:r>
              <a:rPr sz="1200" spc="-120" dirty="0">
                <a:solidFill>
                  <a:srgbClr val="001F43"/>
                </a:solidFill>
                <a:latin typeface="Arial Black"/>
                <a:cs typeface="Arial Black"/>
              </a:rPr>
              <a:t>$7</a:t>
            </a:r>
            <a:r>
              <a:rPr sz="1200" spc="-8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to</a:t>
            </a:r>
            <a:r>
              <a:rPr sz="1200" spc="-8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$8</a:t>
            </a:r>
            <a:r>
              <a:rPr sz="1200" spc="-9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million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89320" y="2651759"/>
            <a:ext cx="5349240" cy="3129280"/>
          </a:xfrm>
          <a:custGeom>
            <a:avLst/>
            <a:gdLst/>
            <a:ahLst/>
            <a:cxnLst/>
            <a:rect l="l" t="t" r="r" b="b"/>
            <a:pathLst>
              <a:path w="5349240" h="3129279">
                <a:moveTo>
                  <a:pt x="1344155" y="0"/>
                </a:moveTo>
                <a:lnTo>
                  <a:pt x="4572" y="0"/>
                </a:lnTo>
                <a:lnTo>
                  <a:pt x="4572" y="222504"/>
                </a:lnTo>
                <a:lnTo>
                  <a:pt x="1344155" y="222504"/>
                </a:lnTo>
                <a:lnTo>
                  <a:pt x="1344155" y="0"/>
                </a:lnTo>
                <a:close/>
              </a:path>
              <a:path w="5349240" h="3129279">
                <a:moveTo>
                  <a:pt x="2616708" y="406908"/>
                </a:moveTo>
                <a:lnTo>
                  <a:pt x="266700" y="406908"/>
                </a:lnTo>
                <a:lnTo>
                  <a:pt x="266700" y="606552"/>
                </a:lnTo>
                <a:lnTo>
                  <a:pt x="2616708" y="606552"/>
                </a:lnTo>
                <a:lnTo>
                  <a:pt x="2616708" y="406908"/>
                </a:lnTo>
                <a:close/>
              </a:path>
              <a:path w="5349240" h="3129279">
                <a:moveTo>
                  <a:pt x="3375660" y="832104"/>
                </a:moveTo>
                <a:lnTo>
                  <a:pt x="1312164" y="832104"/>
                </a:lnTo>
                <a:lnTo>
                  <a:pt x="1312164" y="1054608"/>
                </a:lnTo>
                <a:lnTo>
                  <a:pt x="3375660" y="1054608"/>
                </a:lnTo>
                <a:lnTo>
                  <a:pt x="3375660" y="832104"/>
                </a:lnTo>
                <a:close/>
              </a:path>
              <a:path w="5349240" h="3129279">
                <a:moveTo>
                  <a:pt x="3983736" y="1261872"/>
                </a:moveTo>
                <a:lnTo>
                  <a:pt x="1507236" y="1261872"/>
                </a:lnTo>
                <a:lnTo>
                  <a:pt x="1507236" y="1484376"/>
                </a:lnTo>
                <a:lnTo>
                  <a:pt x="3983736" y="1484376"/>
                </a:lnTo>
                <a:lnTo>
                  <a:pt x="3983736" y="1261872"/>
                </a:lnTo>
                <a:close/>
              </a:path>
              <a:path w="5349240" h="3129279">
                <a:moveTo>
                  <a:pt x="4158996" y="1726692"/>
                </a:moveTo>
                <a:lnTo>
                  <a:pt x="3351276" y="1726692"/>
                </a:lnTo>
                <a:lnTo>
                  <a:pt x="3351276" y="1949196"/>
                </a:lnTo>
                <a:lnTo>
                  <a:pt x="4158996" y="1949196"/>
                </a:lnTo>
                <a:lnTo>
                  <a:pt x="4158996" y="1726692"/>
                </a:lnTo>
                <a:close/>
              </a:path>
              <a:path w="5349240" h="3129279">
                <a:moveTo>
                  <a:pt x="4486656" y="2122932"/>
                </a:moveTo>
                <a:lnTo>
                  <a:pt x="4158996" y="2122932"/>
                </a:lnTo>
                <a:lnTo>
                  <a:pt x="4158996" y="2345436"/>
                </a:lnTo>
                <a:lnTo>
                  <a:pt x="4486656" y="2345436"/>
                </a:lnTo>
                <a:lnTo>
                  <a:pt x="4486656" y="2122932"/>
                </a:lnTo>
                <a:close/>
              </a:path>
              <a:path w="5349240" h="3129279">
                <a:moveTo>
                  <a:pt x="4981956" y="2519172"/>
                </a:moveTo>
                <a:lnTo>
                  <a:pt x="1773936" y="2519172"/>
                </a:lnTo>
                <a:lnTo>
                  <a:pt x="1773936" y="2741676"/>
                </a:lnTo>
                <a:lnTo>
                  <a:pt x="4981956" y="2741676"/>
                </a:lnTo>
                <a:lnTo>
                  <a:pt x="4981956" y="2519172"/>
                </a:lnTo>
                <a:close/>
              </a:path>
              <a:path w="5349240" h="3129279">
                <a:moveTo>
                  <a:pt x="5349240" y="2906268"/>
                </a:moveTo>
                <a:lnTo>
                  <a:pt x="0" y="2906268"/>
                </a:lnTo>
                <a:lnTo>
                  <a:pt x="0" y="3128772"/>
                </a:lnTo>
                <a:lnTo>
                  <a:pt x="5349240" y="3128772"/>
                </a:lnTo>
                <a:lnTo>
                  <a:pt x="5349240" y="2906268"/>
                </a:lnTo>
                <a:close/>
              </a:path>
            </a:pathLst>
          </a:custGeom>
          <a:solidFill>
            <a:srgbClr val="DB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198620" y="1964435"/>
          <a:ext cx="7415522" cy="4026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47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341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352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7-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9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13-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16-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Discovery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577850">
                        <a:lnSpc>
                          <a:spcPts val="124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Design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5867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Detailed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Design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99060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Sourcing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99060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Manufacturing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Assembly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8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022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Rig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Testing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13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0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618490">
                        <a:lnSpc>
                          <a:spcPts val="1400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Vehicle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Testing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B13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Commercialisation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579620" y="1900427"/>
              <a:ext cx="6154420" cy="958850"/>
            </a:xfrm>
            <a:custGeom>
              <a:avLst/>
              <a:gdLst/>
              <a:ahLst/>
              <a:cxnLst/>
              <a:rect l="l" t="t" r="r" b="b"/>
              <a:pathLst>
                <a:path w="6154420" h="958850">
                  <a:moveTo>
                    <a:pt x="6153912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6153912" y="958596"/>
                  </a:lnTo>
                  <a:lnTo>
                    <a:pt x="6153912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947159"/>
              <a:ext cx="1900427" cy="1298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023" y="2586227"/>
              <a:ext cx="1060703" cy="9265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6132" y="2193035"/>
              <a:ext cx="446532" cy="4465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79620" y="1900427"/>
            <a:ext cx="6154420" cy="95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200">
              <a:latin typeface="Times New Roman"/>
              <a:cs typeface="Times New Roman"/>
            </a:endParaRPr>
          </a:p>
          <a:p>
            <a:pPr marL="1109345" marR="981710">
              <a:lnSpc>
                <a:spcPct val="114999"/>
              </a:lnSpc>
            </a:pP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Structure</a:t>
            </a:r>
            <a:r>
              <a:rPr sz="1200" spc="-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demonstrates</a:t>
            </a:r>
            <a:r>
              <a:rPr sz="1200" spc="-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001F43"/>
                </a:solidFill>
                <a:latin typeface="Arial Black"/>
                <a:cs typeface="Arial Black"/>
              </a:rPr>
              <a:t>conviction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in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001F43"/>
                </a:solidFill>
                <a:latin typeface="Arial Black"/>
                <a:cs typeface="Arial Black"/>
              </a:rPr>
              <a:t>technology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and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application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by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world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30" dirty="0">
                <a:solidFill>
                  <a:srgbClr val="001F43"/>
                </a:solidFill>
                <a:latin typeface="Arial Black"/>
                <a:cs typeface="Arial Black"/>
              </a:rPr>
              <a:t>class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partner.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461" y="4040225"/>
            <a:ext cx="16700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4999"/>
              </a:lnSpc>
              <a:spcBef>
                <a:spcPts val="100"/>
              </a:spcBef>
            </a:pPr>
            <a:r>
              <a:rPr sz="2000" b="1" spc="210" dirty="0">
                <a:solidFill>
                  <a:srgbClr val="FFFFFF"/>
                </a:solidFill>
                <a:latin typeface="Arial Narrow"/>
                <a:cs typeface="Arial Narrow"/>
              </a:rPr>
              <a:t>Partner </a:t>
            </a:r>
            <a:r>
              <a:rPr sz="2000" b="1" spc="220" dirty="0">
                <a:solidFill>
                  <a:srgbClr val="FFFFFF"/>
                </a:solidFill>
                <a:latin typeface="Arial Narrow"/>
                <a:cs typeface="Arial Narrow"/>
              </a:rPr>
              <a:t>Development </a:t>
            </a:r>
            <a:r>
              <a:rPr sz="2000" b="1" spc="190" dirty="0">
                <a:solidFill>
                  <a:srgbClr val="FFFFFF"/>
                </a:solidFill>
                <a:latin typeface="Arial Narrow"/>
                <a:cs typeface="Arial Narrow"/>
              </a:rPr>
              <a:t>Contract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9620" y="3023616"/>
            <a:ext cx="6154420" cy="958850"/>
            <a:chOff x="4579620" y="3023616"/>
            <a:chExt cx="6154420" cy="958850"/>
          </a:xfrm>
        </p:grpSpPr>
        <p:sp>
          <p:nvSpPr>
            <p:cNvPr id="10" name="object 10"/>
            <p:cNvSpPr/>
            <p:nvPr/>
          </p:nvSpPr>
          <p:spPr>
            <a:xfrm>
              <a:off x="4579620" y="3023616"/>
              <a:ext cx="6154420" cy="958850"/>
            </a:xfrm>
            <a:custGeom>
              <a:avLst/>
              <a:gdLst/>
              <a:ahLst/>
              <a:cxnLst/>
              <a:rect l="l" t="t" r="r" b="b"/>
              <a:pathLst>
                <a:path w="6154420" h="958850">
                  <a:moveTo>
                    <a:pt x="6153912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6153912" y="958596"/>
                  </a:lnTo>
                  <a:lnTo>
                    <a:pt x="6153912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6132" y="3316224"/>
              <a:ext cx="446532" cy="44653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79620" y="3023616"/>
            <a:ext cx="6154420" cy="95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200">
              <a:latin typeface="Times New Roman"/>
              <a:cs typeface="Times New Roman"/>
            </a:endParaRPr>
          </a:p>
          <a:p>
            <a:pPr marL="1109345">
              <a:lnSpc>
                <a:spcPct val="100000"/>
              </a:lnSpc>
            </a:pP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10%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ownership</a:t>
            </a:r>
            <a:r>
              <a:rPr sz="1200" spc="-7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in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the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001F43"/>
                </a:solidFill>
                <a:latin typeface="Arial Black"/>
                <a:cs typeface="Arial Black"/>
              </a:rPr>
              <a:t>Company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when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revenue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attributable</a:t>
            </a:r>
            <a:r>
              <a:rPr sz="1200" spc="-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to</a:t>
            </a:r>
            <a:endParaRPr sz="1200">
              <a:latin typeface="Arial Black"/>
              <a:cs typeface="Arial Black"/>
            </a:endParaRPr>
          </a:p>
          <a:p>
            <a:pPr marL="1109345">
              <a:lnSpc>
                <a:spcPct val="100000"/>
              </a:lnSpc>
              <a:spcBef>
                <a:spcPts val="215"/>
              </a:spcBef>
            </a:pP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Partner’s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efforts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14" dirty="0">
                <a:solidFill>
                  <a:srgbClr val="001F43"/>
                </a:solidFill>
                <a:latin typeface="Arial Black"/>
                <a:cs typeface="Arial Black"/>
              </a:rPr>
              <a:t>exceeds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$500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million</a:t>
            </a:r>
            <a:r>
              <a:rPr sz="1200" spc="-10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per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annum.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9620" y="4146803"/>
            <a:ext cx="6154420" cy="1842770"/>
            <a:chOff x="4579620" y="4146803"/>
            <a:chExt cx="6154420" cy="1842770"/>
          </a:xfrm>
        </p:grpSpPr>
        <p:sp>
          <p:nvSpPr>
            <p:cNvPr id="14" name="object 14"/>
            <p:cNvSpPr/>
            <p:nvPr/>
          </p:nvSpPr>
          <p:spPr>
            <a:xfrm>
              <a:off x="4579620" y="4146803"/>
              <a:ext cx="6154420" cy="1842770"/>
            </a:xfrm>
            <a:custGeom>
              <a:avLst/>
              <a:gdLst/>
              <a:ahLst/>
              <a:cxnLst/>
              <a:rect l="l" t="t" r="r" b="b"/>
              <a:pathLst>
                <a:path w="6154420" h="1842770">
                  <a:moveTo>
                    <a:pt x="6153912" y="0"/>
                  </a:moveTo>
                  <a:lnTo>
                    <a:pt x="0" y="0"/>
                  </a:lnTo>
                  <a:lnTo>
                    <a:pt x="0" y="1842516"/>
                  </a:lnTo>
                  <a:lnTo>
                    <a:pt x="6153912" y="1842516"/>
                  </a:lnTo>
                  <a:lnTo>
                    <a:pt x="6153912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6132" y="4846319"/>
              <a:ext cx="446532" cy="44653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579620" y="4146803"/>
            <a:ext cx="6154420" cy="184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200">
              <a:latin typeface="Times New Roman"/>
              <a:cs typeface="Times New Roman"/>
            </a:endParaRPr>
          </a:p>
          <a:p>
            <a:pPr marL="1109345">
              <a:lnSpc>
                <a:spcPct val="100000"/>
              </a:lnSpc>
            </a:pPr>
            <a:r>
              <a:rPr sz="1200" spc="-105" dirty="0">
                <a:solidFill>
                  <a:srgbClr val="001F43"/>
                </a:solidFill>
                <a:latin typeface="Arial Black"/>
                <a:cs typeface="Arial Black"/>
              </a:rPr>
              <a:t>Exclusive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001F43"/>
                </a:solidFill>
                <a:latin typeface="Arial Black"/>
                <a:cs typeface="Arial Black"/>
              </a:rPr>
              <a:t>worldwide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distributor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001F43"/>
                </a:solidFill>
                <a:latin typeface="Arial Black"/>
                <a:cs typeface="Arial Black"/>
              </a:rPr>
              <a:t>for </a:t>
            </a:r>
            <a:r>
              <a:rPr sz="1200" spc="-75" dirty="0">
                <a:solidFill>
                  <a:srgbClr val="001F43"/>
                </a:solidFill>
                <a:latin typeface="Arial Black"/>
                <a:cs typeface="Arial Black"/>
              </a:rPr>
              <a:t>two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years:</a:t>
            </a:r>
            <a:endParaRPr sz="1200">
              <a:latin typeface="Arial Black"/>
              <a:cs typeface="Arial Black"/>
            </a:endParaRPr>
          </a:p>
          <a:p>
            <a:pPr marL="1191260" indent="-81915">
              <a:lnSpc>
                <a:spcPct val="100000"/>
              </a:lnSpc>
              <a:spcBef>
                <a:spcPts val="819"/>
              </a:spcBef>
              <a:buChar char="·"/>
              <a:tabLst>
                <a:tab pos="1191260" algn="l"/>
              </a:tabLst>
            </a:pP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10%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of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revenue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001F43"/>
                </a:solidFill>
                <a:latin typeface="Arial Black"/>
                <a:cs typeface="Arial Black"/>
              </a:rPr>
              <a:t>from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net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001F43"/>
                </a:solidFill>
                <a:latin typeface="Arial Black"/>
                <a:cs typeface="Arial Black"/>
              </a:rPr>
              <a:t>sales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directly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attributable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 to</a:t>
            </a:r>
            <a:endParaRPr sz="1200">
              <a:latin typeface="Arial Black"/>
              <a:cs typeface="Arial Black"/>
            </a:endParaRPr>
          </a:p>
          <a:p>
            <a:pPr marL="1109345">
              <a:lnSpc>
                <a:spcPct val="100000"/>
              </a:lnSpc>
              <a:spcBef>
                <a:spcPts val="215"/>
              </a:spcBef>
            </a:pP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Partner’s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efforts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up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to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$250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million</a:t>
            </a:r>
            <a:r>
              <a:rPr sz="1200" spc="-11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per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annum.</a:t>
            </a:r>
            <a:endParaRPr sz="1200">
              <a:latin typeface="Arial Black"/>
              <a:cs typeface="Arial Black"/>
            </a:endParaRPr>
          </a:p>
          <a:p>
            <a:pPr marL="1230630" indent="-121285">
              <a:lnSpc>
                <a:spcPct val="100000"/>
              </a:lnSpc>
              <a:spcBef>
                <a:spcPts val="815"/>
              </a:spcBef>
              <a:buChar char="·"/>
              <a:tabLst>
                <a:tab pos="1230630" algn="l"/>
              </a:tabLst>
            </a:pP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20%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of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revenue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001F43"/>
                </a:solidFill>
                <a:latin typeface="Arial Black"/>
                <a:cs typeface="Arial Black"/>
              </a:rPr>
              <a:t>from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net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001F43"/>
                </a:solidFill>
                <a:latin typeface="Arial Black"/>
                <a:cs typeface="Arial Black"/>
              </a:rPr>
              <a:t>sales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directly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attributable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 to</a:t>
            </a:r>
            <a:endParaRPr sz="1200">
              <a:latin typeface="Arial Black"/>
              <a:cs typeface="Arial Black"/>
            </a:endParaRPr>
          </a:p>
          <a:p>
            <a:pPr marL="1109345">
              <a:lnSpc>
                <a:spcPct val="100000"/>
              </a:lnSpc>
              <a:spcBef>
                <a:spcPts val="215"/>
              </a:spcBef>
            </a:pP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Partner’s</a:t>
            </a:r>
            <a:r>
              <a:rPr sz="1200" spc="-3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efforts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over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$250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million</a:t>
            </a:r>
            <a:r>
              <a:rPr sz="1200" spc="-10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per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annum.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pc="200" dirty="0"/>
              <a:t>Strong</a:t>
            </a:r>
            <a:r>
              <a:rPr spc="40" dirty="0"/>
              <a:t> </a:t>
            </a:r>
            <a:r>
              <a:rPr spc="215" dirty="0"/>
              <a:t>alignment</a:t>
            </a:r>
            <a:r>
              <a:rPr spc="50" dirty="0"/>
              <a:t> </a:t>
            </a:r>
            <a:r>
              <a:rPr spc="260" dirty="0"/>
              <a:t>of</a:t>
            </a:r>
            <a:r>
              <a:rPr spc="35" dirty="0"/>
              <a:t> </a:t>
            </a:r>
            <a:r>
              <a:rPr spc="220" dirty="0"/>
              <a:t>interest</a:t>
            </a:r>
            <a:r>
              <a:rPr spc="25" dirty="0"/>
              <a:t> </a:t>
            </a:r>
            <a:r>
              <a:rPr spc="150" dirty="0"/>
              <a:t>in</a:t>
            </a:r>
            <a:r>
              <a:rPr spc="40" dirty="0"/>
              <a:t> </a:t>
            </a:r>
            <a:r>
              <a:rPr spc="175" dirty="0"/>
              <a:t>our</a:t>
            </a: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pc="229" dirty="0"/>
              <a:t>development</a:t>
            </a:r>
            <a:r>
              <a:rPr spc="60" dirty="0"/>
              <a:t> </a:t>
            </a:r>
            <a:r>
              <a:rPr spc="195" dirty="0"/>
              <a:t>partners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868657" y="6356400"/>
            <a:ext cx="1930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Calibri"/>
                <a:cs typeface="Calibri"/>
              </a:rPr>
              <a:t>18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5176" y="381000"/>
            <a:ext cx="7778750" cy="957580"/>
          </a:xfrm>
          <a:custGeom>
            <a:avLst/>
            <a:gdLst/>
            <a:ahLst/>
            <a:cxnLst/>
            <a:rect l="l" t="t" r="r" b="b"/>
            <a:pathLst>
              <a:path w="7778750" h="957580">
                <a:moveTo>
                  <a:pt x="7778496" y="0"/>
                </a:moveTo>
                <a:lnTo>
                  <a:pt x="0" y="0"/>
                </a:lnTo>
                <a:lnTo>
                  <a:pt x="0" y="957072"/>
                </a:lnTo>
                <a:lnTo>
                  <a:pt x="7778496" y="957072"/>
                </a:lnTo>
                <a:lnTo>
                  <a:pt x="7778496" y="0"/>
                </a:lnTo>
                <a:close/>
              </a:path>
            </a:pathLst>
          </a:custGeom>
          <a:solidFill>
            <a:srgbClr val="F8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008" y="3733800"/>
            <a:ext cx="1898903" cy="9265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6107" y="2372867"/>
            <a:ext cx="1060704" cy="9265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1688" y="673608"/>
            <a:ext cx="446532" cy="4465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82623" y="3799814"/>
            <a:ext cx="947419" cy="7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0">
              <a:lnSpc>
                <a:spcPct val="115100"/>
              </a:lnSpc>
              <a:spcBef>
                <a:spcPts val="95"/>
              </a:spcBef>
            </a:pPr>
            <a:r>
              <a:rPr sz="2000" b="1" spc="190" dirty="0">
                <a:solidFill>
                  <a:srgbClr val="FFFFFF"/>
                </a:solidFill>
                <a:latin typeface="Arial Narrow"/>
                <a:cs typeface="Arial Narrow"/>
              </a:rPr>
              <a:t>Alpha </a:t>
            </a:r>
            <a:r>
              <a:rPr sz="2000" b="1" spc="185" dirty="0">
                <a:solidFill>
                  <a:srgbClr val="FFFFFF"/>
                </a:solidFill>
                <a:latin typeface="Arial Narrow"/>
                <a:cs typeface="Arial Narrow"/>
              </a:rPr>
              <a:t>Control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75176" y="1423416"/>
            <a:ext cx="7778750" cy="958850"/>
            <a:chOff x="4075176" y="1423416"/>
            <a:chExt cx="7778750" cy="958850"/>
          </a:xfrm>
        </p:grpSpPr>
        <p:sp>
          <p:nvSpPr>
            <p:cNvPr id="8" name="object 8"/>
            <p:cNvSpPr/>
            <p:nvPr/>
          </p:nvSpPr>
          <p:spPr>
            <a:xfrm>
              <a:off x="4075176" y="1423416"/>
              <a:ext cx="7778750" cy="958850"/>
            </a:xfrm>
            <a:custGeom>
              <a:avLst/>
              <a:gdLst/>
              <a:ahLst/>
              <a:cxnLst/>
              <a:rect l="l" t="t" r="r" b="b"/>
              <a:pathLst>
                <a:path w="7778750" h="958850">
                  <a:moveTo>
                    <a:pt x="7778496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7778496" y="958596"/>
                  </a:lnTo>
                  <a:lnTo>
                    <a:pt x="7778496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688" y="1700784"/>
              <a:ext cx="446532" cy="44653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075176" y="2439923"/>
            <a:ext cx="7091680" cy="958850"/>
            <a:chOff x="4075176" y="2439923"/>
            <a:chExt cx="7091680" cy="958850"/>
          </a:xfrm>
        </p:grpSpPr>
        <p:sp>
          <p:nvSpPr>
            <p:cNvPr id="11" name="object 11"/>
            <p:cNvSpPr/>
            <p:nvPr/>
          </p:nvSpPr>
          <p:spPr>
            <a:xfrm>
              <a:off x="4075176" y="2439923"/>
              <a:ext cx="7091680" cy="958850"/>
            </a:xfrm>
            <a:custGeom>
              <a:avLst/>
              <a:gdLst/>
              <a:ahLst/>
              <a:cxnLst/>
              <a:rect l="l" t="t" r="r" b="b"/>
              <a:pathLst>
                <a:path w="7091680" h="958850">
                  <a:moveTo>
                    <a:pt x="7091172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7091172" y="958596"/>
                  </a:lnTo>
                  <a:lnTo>
                    <a:pt x="7091172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688" y="2700527"/>
              <a:ext cx="446532" cy="44653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184902" y="3512106"/>
            <a:ext cx="43815" cy="2076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1200" spc="-105" dirty="0">
                <a:solidFill>
                  <a:srgbClr val="001F43"/>
                </a:solidFill>
                <a:latin typeface="Arial Black"/>
                <a:cs typeface="Arial Black"/>
              </a:rPr>
              <a:t>.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75176" y="3483864"/>
            <a:ext cx="7778750" cy="957580"/>
            <a:chOff x="4075176" y="3483864"/>
            <a:chExt cx="7778750" cy="957580"/>
          </a:xfrm>
        </p:grpSpPr>
        <p:sp>
          <p:nvSpPr>
            <p:cNvPr id="15" name="object 15"/>
            <p:cNvSpPr/>
            <p:nvPr/>
          </p:nvSpPr>
          <p:spPr>
            <a:xfrm>
              <a:off x="4075176" y="3483864"/>
              <a:ext cx="7778750" cy="957580"/>
            </a:xfrm>
            <a:custGeom>
              <a:avLst/>
              <a:gdLst/>
              <a:ahLst/>
              <a:cxnLst/>
              <a:rect l="l" t="t" r="r" b="b"/>
              <a:pathLst>
                <a:path w="7778750" h="957579">
                  <a:moveTo>
                    <a:pt x="7778496" y="0"/>
                  </a:moveTo>
                  <a:lnTo>
                    <a:pt x="0" y="0"/>
                  </a:lnTo>
                  <a:lnTo>
                    <a:pt x="0" y="957072"/>
                  </a:lnTo>
                  <a:lnTo>
                    <a:pt x="7778496" y="957072"/>
                  </a:lnTo>
                  <a:lnTo>
                    <a:pt x="7778496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688" y="3742944"/>
              <a:ext cx="446532" cy="446531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1688" y="4735067"/>
            <a:ext cx="446532" cy="44500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1688" y="5824728"/>
            <a:ext cx="446532" cy="44653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952478" y="6356400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075176" y="381000"/>
          <a:ext cx="7778115" cy="6144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9490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000" b="1" spc="175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Challenge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10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Range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and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heat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generation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over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EV’s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drive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14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cycle,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i.e.</a:t>
                      </a:r>
                      <a:r>
                        <a:rPr sz="1200" spc="-8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Efficiency.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29235" marB="0">
                    <a:lnB w="85343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969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2020"/>
                        </a:spcBef>
                      </a:pPr>
                      <a:r>
                        <a:rPr sz="2000" b="1" spc="170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Solution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 marR="918844">
                        <a:lnSpc>
                          <a:spcPts val="1660"/>
                        </a:lnSpc>
                        <a:spcBef>
                          <a:spcPts val="330"/>
                        </a:spcBef>
                      </a:pPr>
                      <a:r>
                        <a:rPr sz="1200" spc="-114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Select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and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utilize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multiple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motors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optimized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for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vehicle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operations</a:t>
                      </a: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(patents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awarded).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56540" marB="0">
                    <a:lnT w="85343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969">
                <a:tc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r>
                        <a:rPr sz="2000" b="1" spc="220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Outcome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13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50%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reduction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energy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loss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and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heat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generation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resulting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8%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9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increase</a:t>
                      </a:r>
                      <a:r>
                        <a:rPr sz="1200" spc="-30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500" spc="-75" baseline="38888" dirty="0">
                          <a:latin typeface="Calibri"/>
                          <a:cs typeface="Calibri"/>
                        </a:rPr>
                        <a:t>1</a:t>
                      </a:r>
                      <a:endParaRPr sz="1500" baseline="38888">
                        <a:latin typeface="Calibri"/>
                        <a:cs typeface="Calibri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200" spc="-8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range.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2606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5343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5343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035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r>
                        <a:rPr sz="2000" b="1" spc="270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Market</a:t>
                      </a:r>
                      <a:r>
                        <a:rPr sz="2000" b="1" spc="25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Size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1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EVs</a:t>
                      </a:r>
                      <a:r>
                        <a:rPr sz="1200" spc="-9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represent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r>
                        <a:rPr sz="1200" spc="-9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+$299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billion</a:t>
                      </a:r>
                      <a:r>
                        <a:rPr sz="1200" spc="1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annual</a:t>
                      </a:r>
                      <a:r>
                        <a:rPr sz="1200" spc="-10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market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by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2030</a:t>
                      </a:r>
                      <a:r>
                        <a:rPr sz="1500" spc="-15" baseline="50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59715" marB="0">
                    <a:lnT w="85343">
                      <a:solidFill>
                        <a:srgbClr val="FFFFFF"/>
                      </a:solidFill>
                      <a:prstDash val="solid"/>
                    </a:lnT>
                    <a:lnB w="85343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940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2000" b="1" spc="185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Roadmap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Next</a:t>
                      </a: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9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steps:</a:t>
                      </a:r>
                      <a:r>
                        <a:rPr sz="1200" spc="-3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prototype</a:t>
                      </a:r>
                      <a:r>
                        <a:rPr sz="12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development</a:t>
                      </a:r>
                      <a:r>
                        <a:rPr sz="1200" spc="-4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&amp;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technology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demonstrator</a:t>
                      </a:r>
                      <a:r>
                        <a:rPr sz="12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(12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to</a:t>
                      </a:r>
                      <a:r>
                        <a:rPr sz="1200" spc="-4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18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months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$4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to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7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million),</a:t>
                      </a:r>
                      <a:r>
                        <a:rPr sz="1200" spc="-9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followed</a:t>
                      </a:r>
                      <a:r>
                        <a:rPr sz="1200" spc="-9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immediately by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commercialization.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87960" marB="0">
                    <a:lnT w="85343">
                      <a:solidFill>
                        <a:srgbClr val="FFFFFF"/>
                      </a:solidFill>
                      <a:prstDash val="solid"/>
                    </a:lnT>
                    <a:lnB w="85343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490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Team</a:t>
                      </a:r>
                      <a:endParaRPr sz="2000">
                        <a:latin typeface="Arial Black"/>
                        <a:cs typeface="Arial Black"/>
                      </a:endParaRPr>
                    </a:p>
                    <a:p>
                      <a:pPr marL="1109345" marR="1822450">
                        <a:lnSpc>
                          <a:spcPct val="114999"/>
                        </a:lnSpc>
                        <a:spcBef>
                          <a:spcPts val="550"/>
                        </a:spcBef>
                      </a:pP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World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class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engineering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team</a:t>
                      </a:r>
                      <a:r>
                        <a:rPr sz="1200" spc="-3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with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exceptional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networks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across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multiple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industries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and</a:t>
                      </a:r>
                      <a:r>
                        <a:rPr sz="1200" spc="-4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aligned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incentives.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20014" marB="0">
                    <a:lnT w="85343">
                      <a:solidFill>
                        <a:srgbClr val="FFFFFF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634695" y="6345428"/>
            <a:ext cx="2325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indent="-80645" algn="ctr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80645" algn="l"/>
              </a:tabLst>
            </a:pPr>
            <a:r>
              <a:rPr sz="800" i="1" spc="10" dirty="0">
                <a:latin typeface="Calibri"/>
                <a:cs typeface="Calibri"/>
              </a:rPr>
              <a:t>Purple</a:t>
            </a:r>
            <a:r>
              <a:rPr sz="800" i="1" spc="1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Sector</a:t>
            </a:r>
            <a:endParaRPr sz="800">
              <a:latin typeface="Calibri"/>
              <a:cs typeface="Calibri"/>
            </a:endParaRPr>
          </a:p>
          <a:p>
            <a:pPr marL="12065" marR="5080" indent="-5080" algn="ctr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12065" algn="l"/>
                <a:tab pos="87630" algn="l"/>
              </a:tabLst>
            </a:pPr>
            <a:r>
              <a:rPr sz="800" i="1" dirty="0">
                <a:latin typeface="Calibri"/>
                <a:cs typeface="Calibri"/>
              </a:rPr>
              <a:t>	IEA</a:t>
            </a:r>
            <a:r>
              <a:rPr sz="800" i="1" spc="1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Forecast,</a:t>
            </a:r>
            <a:r>
              <a:rPr sz="800" i="1" spc="7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global</a:t>
            </a:r>
            <a:r>
              <a:rPr sz="800" i="1" spc="7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EV</a:t>
            </a:r>
            <a:r>
              <a:rPr sz="800" i="1" spc="114" dirty="0">
                <a:latin typeface="Calibri"/>
                <a:cs typeface="Calibri"/>
              </a:rPr>
              <a:t> </a:t>
            </a:r>
            <a:r>
              <a:rPr sz="800" i="1" spc="-20" dirty="0">
                <a:latin typeface="Calibri"/>
                <a:cs typeface="Calibri"/>
              </a:rPr>
              <a:t>sales</a:t>
            </a:r>
            <a:r>
              <a:rPr sz="800" i="1" spc="50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https://</a:t>
            </a:r>
            <a:r>
              <a:rPr sz="800" i="1" dirty="0">
                <a:latin typeface="Calibri"/>
                <a:cs typeface="Calibri"/>
                <a:hlinkClick r:id="rId5"/>
              </a:rPr>
              <a:t>www.iea.org/reports/global-ev-outlook-</a:t>
            </a:r>
            <a:r>
              <a:rPr sz="800" i="1" spc="-20" dirty="0">
                <a:latin typeface="Calibri"/>
                <a:cs typeface="Calibri"/>
                <a:hlinkClick r:id="rId5"/>
              </a:rPr>
              <a:t>2022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5751" y="2657855"/>
              <a:ext cx="1898903" cy="49225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5063" y="2768345"/>
            <a:ext cx="1239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75" dirty="0">
                <a:solidFill>
                  <a:srgbClr val="FFFFFF"/>
                </a:solidFill>
              </a:rPr>
              <a:t>Challenge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16583" y="3416934"/>
            <a:ext cx="3314065" cy="186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 marR="86995" indent="1270" algn="ctr">
              <a:lnSpc>
                <a:spcPct val="114999"/>
              </a:lnSpc>
              <a:spcBef>
                <a:spcPts val="10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greatest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 in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electric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vehicles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sz="15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heat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dissipation.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500">
              <a:latin typeface="Arial"/>
              <a:cs typeface="Arial"/>
            </a:endParaRPr>
          </a:p>
          <a:p>
            <a:pPr marL="12700" marR="5080" algn="ctr">
              <a:lnSpc>
                <a:spcPct val="114700"/>
              </a:lnSpc>
              <a:spcBef>
                <a:spcPts val="5"/>
              </a:spcBef>
            </a:pP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Corroborated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Elon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Musk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Peter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Rawlinson.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8611" y="649223"/>
            <a:ext cx="5872480" cy="2659380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500">
              <a:latin typeface="Times New Roman"/>
              <a:cs typeface="Times New Roman"/>
            </a:endParaRPr>
          </a:p>
          <a:p>
            <a:pPr marL="706755" marR="699770" algn="ctr">
              <a:lnSpc>
                <a:spcPct val="1151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“…for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electric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motor,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it’s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easy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peak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sustained</a:t>
            </a:r>
            <a:r>
              <a:rPr sz="15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peak</a:t>
            </a:r>
            <a:r>
              <a:rPr sz="15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power,</a:t>
            </a:r>
            <a:r>
              <a:rPr sz="15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5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overheat,</a:t>
            </a:r>
            <a:r>
              <a:rPr sz="15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complicated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cycle.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tend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be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wrestle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with.”</a:t>
            </a:r>
            <a:r>
              <a:rPr sz="1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Arial Black"/>
                <a:cs typeface="Arial Black"/>
              </a:rPr>
              <a:t>Elon</a:t>
            </a:r>
            <a:r>
              <a:rPr sz="1500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Musk,</a:t>
            </a:r>
            <a:r>
              <a:rPr sz="15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Arial Black"/>
                <a:cs typeface="Arial Black"/>
              </a:rPr>
              <a:t>CEO,</a:t>
            </a:r>
            <a:r>
              <a:rPr sz="15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Tesla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8611" y="3572255"/>
            <a:ext cx="5872480" cy="2659380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Times New Roman"/>
              <a:cs typeface="Times New Roman"/>
            </a:endParaRPr>
          </a:p>
          <a:p>
            <a:pPr marL="755650" marR="751840" indent="2540" algn="ctr">
              <a:lnSpc>
                <a:spcPct val="115100"/>
              </a:lnSpc>
            </a:pPr>
            <a:r>
              <a:rPr sz="1500" spc="-160" dirty="0">
                <a:solidFill>
                  <a:srgbClr val="FFFFFF"/>
                </a:solidFill>
                <a:latin typeface="Arial"/>
                <a:cs typeface="Arial"/>
              </a:rPr>
              <a:t>“…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heat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dispel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radiators;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sz="15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radiators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lets</a:t>
            </a:r>
            <a:r>
              <a:rPr sz="15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mold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aerodynamically,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losses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wind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resistance.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adds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up.”</a:t>
            </a:r>
            <a:endParaRPr sz="15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1500" spc="-90" dirty="0">
                <a:solidFill>
                  <a:srgbClr val="FFFFFF"/>
                </a:solidFill>
                <a:latin typeface="Arial Black"/>
                <a:cs typeface="Arial Black"/>
              </a:rPr>
              <a:t>Peter </a:t>
            </a:r>
            <a:r>
              <a:rPr sz="1500" spc="-95" dirty="0">
                <a:solidFill>
                  <a:srgbClr val="FFFFFF"/>
                </a:solidFill>
                <a:latin typeface="Arial Black"/>
                <a:cs typeface="Arial Black"/>
              </a:rPr>
              <a:t>Rawlinson,</a:t>
            </a:r>
            <a:r>
              <a:rPr sz="15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55" dirty="0">
                <a:solidFill>
                  <a:srgbClr val="FFFFFF"/>
                </a:solidFill>
                <a:latin typeface="Arial Black"/>
                <a:cs typeface="Arial Black"/>
              </a:rPr>
              <a:t>CEO,</a:t>
            </a:r>
            <a:r>
              <a:rPr sz="15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Arial Black"/>
                <a:cs typeface="Arial Black"/>
              </a:rPr>
              <a:t>Lucid</a:t>
            </a:r>
            <a:r>
              <a:rPr sz="15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Motor</a:t>
            </a:r>
            <a:endParaRPr sz="15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4392" y="1389888"/>
            <a:ext cx="801624" cy="8016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171" y="3422146"/>
            <a:ext cx="4542155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95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Alpha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Control.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solves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the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two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primary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problems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9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electric</a:t>
            </a:r>
            <a:r>
              <a:rPr sz="1600" spc="1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vehicles</a:t>
            </a:r>
            <a:r>
              <a:rPr sz="1600" spc="8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(automobiles,</a:t>
            </a:r>
            <a:r>
              <a:rPr sz="1600" spc="8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trucks,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construction/mining</a:t>
            </a:r>
            <a:r>
              <a:rPr sz="1600" spc="4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equipment,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aircraft):</a:t>
            </a:r>
            <a:endParaRPr sz="160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Heat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generation 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Range</a:t>
            </a:r>
            <a:r>
              <a:rPr sz="1600" spc="-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which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 are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function</a:t>
            </a:r>
            <a:r>
              <a:rPr sz="1600" spc="-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Efficiency.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1791" y="5103880"/>
            <a:ext cx="4525645" cy="5873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Heretofore,</a:t>
            </a:r>
            <a:r>
              <a:rPr sz="1600" spc="12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peak</a:t>
            </a:r>
            <a:r>
              <a:rPr sz="1600" spc="10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efficiency</a:t>
            </a:r>
            <a:r>
              <a:rPr sz="1600" spc="1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was</a:t>
            </a:r>
            <a:r>
              <a:rPr sz="1600" spc="14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achieved</a:t>
            </a:r>
            <a:r>
              <a:rPr sz="1600" spc="12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over</a:t>
            </a:r>
            <a:r>
              <a:rPr sz="1600" spc="114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1F43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very</a:t>
            </a:r>
            <a:r>
              <a:rPr sz="1600" spc="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narrow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range</a:t>
            </a:r>
            <a:r>
              <a:rPr sz="1600" spc="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torque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RPM.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2867" y="2673095"/>
            <a:ext cx="1900555" cy="384175"/>
          </a:xfrm>
          <a:prstGeom prst="rect">
            <a:avLst/>
          </a:prstGeom>
          <a:solidFill>
            <a:srgbClr val="001F44"/>
          </a:solidFill>
        </p:spPr>
        <p:txBody>
          <a:bodyPr vert="horz" wrap="square" lIns="0" tIns="47625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375"/>
              </a:spcBef>
            </a:pPr>
            <a:r>
              <a:rPr sz="2000" spc="170" dirty="0">
                <a:solidFill>
                  <a:srgbClr val="FFFFFF"/>
                </a:solidFill>
              </a:rPr>
              <a:t>Solution</a:t>
            </a:r>
            <a:endParaRPr sz="2000"/>
          </a:p>
        </p:txBody>
      </p:sp>
      <p:grpSp>
        <p:nvGrpSpPr>
          <p:cNvPr id="5" name="object 5"/>
          <p:cNvGrpSpPr/>
          <p:nvPr/>
        </p:nvGrpSpPr>
        <p:grpSpPr>
          <a:xfrm>
            <a:off x="2779776" y="813816"/>
            <a:ext cx="8533130" cy="4384675"/>
            <a:chOff x="2779776" y="813816"/>
            <a:chExt cx="8533130" cy="4384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776" y="1264920"/>
              <a:ext cx="1060703" cy="926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9691" y="813816"/>
              <a:ext cx="4632959" cy="43845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36993" y="5504789"/>
            <a:ext cx="4046854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Outside</a:t>
            </a:r>
            <a:r>
              <a:rPr sz="1600" spc="10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this</a:t>
            </a:r>
            <a:r>
              <a:rPr sz="1600" spc="10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range,</a:t>
            </a:r>
            <a:r>
              <a:rPr sz="1600" spc="10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efficiency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decreases,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heat</a:t>
            </a:r>
            <a:r>
              <a:rPr sz="1600" spc="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generation</a:t>
            </a:r>
            <a:r>
              <a:rPr sz="1600" spc="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rapidly</a:t>
            </a:r>
            <a:r>
              <a:rPr sz="1600" spc="-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increases.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6595" y="5504789"/>
            <a:ext cx="509206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Areas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in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blue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represent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enhanced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efficiency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and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decreased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heat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generation.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The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greater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variability 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torque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001F43"/>
                </a:solidFill>
                <a:latin typeface="Arial"/>
                <a:cs typeface="Arial"/>
              </a:rPr>
              <a:t>RPM,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greater</a:t>
            </a:r>
            <a:r>
              <a:rPr sz="1600" spc="-3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savings.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052" y="3422146"/>
            <a:ext cx="4516120" cy="226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95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Patented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solution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reduces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energy</a:t>
            </a:r>
            <a:r>
              <a:rPr sz="1600" spc="1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loss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heat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generation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by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utilizing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multiple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small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motors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instead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one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large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001F43"/>
                </a:solidFill>
                <a:latin typeface="Arial"/>
                <a:cs typeface="Arial"/>
              </a:rPr>
              <a:t>motor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with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each</a:t>
            </a:r>
            <a:r>
              <a:rPr sz="1600" spc="8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motor 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efficient</a:t>
            </a:r>
            <a:r>
              <a:rPr sz="1600" spc="-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at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different</a:t>
            </a:r>
            <a:r>
              <a:rPr sz="1600" spc="-3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combination</a:t>
            </a:r>
            <a:r>
              <a:rPr sz="1600" spc="-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torque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RPM.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Utilize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multi-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variate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optimization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to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determine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spc="95" dirty="0">
                <a:solidFill>
                  <a:srgbClr val="001F43"/>
                </a:solidFill>
                <a:latin typeface="Arial"/>
                <a:cs typeface="Arial"/>
              </a:rPr>
              <a:t>motor</a:t>
            </a:r>
            <a:r>
              <a:rPr sz="1600" spc="1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selection</a:t>
            </a:r>
            <a:r>
              <a:rPr sz="1600" spc="1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(including</a:t>
            </a:r>
            <a:r>
              <a:rPr sz="1600" spc="1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braking)</a:t>
            </a:r>
            <a:r>
              <a:rPr sz="1600" spc="16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to</a:t>
            </a:r>
            <a:r>
              <a:rPr sz="1600" spc="15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globally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optimize</a:t>
            </a:r>
            <a:r>
              <a:rPr sz="1600" spc="-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over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entire</a:t>
            </a:r>
            <a:r>
              <a:rPr sz="1600" spc="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trip.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2867" y="2673095"/>
            <a:ext cx="1900555" cy="384175"/>
          </a:xfrm>
          <a:prstGeom prst="rect">
            <a:avLst/>
          </a:prstGeom>
          <a:solidFill>
            <a:srgbClr val="001F44"/>
          </a:solidFill>
        </p:spPr>
        <p:txBody>
          <a:bodyPr vert="horz" wrap="square" lIns="0" tIns="47625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375"/>
              </a:spcBef>
            </a:pPr>
            <a:r>
              <a:rPr sz="2000" spc="170" dirty="0">
                <a:solidFill>
                  <a:srgbClr val="FFFFFF"/>
                </a:solidFill>
              </a:rPr>
              <a:t>Solution</a:t>
            </a:r>
            <a:endParaRPr sz="2000"/>
          </a:p>
        </p:txBody>
      </p:sp>
      <p:grpSp>
        <p:nvGrpSpPr>
          <p:cNvPr id="5" name="object 5"/>
          <p:cNvGrpSpPr/>
          <p:nvPr/>
        </p:nvGrpSpPr>
        <p:grpSpPr>
          <a:xfrm>
            <a:off x="2779776" y="813816"/>
            <a:ext cx="8533130" cy="4384675"/>
            <a:chOff x="2779776" y="813816"/>
            <a:chExt cx="8533130" cy="4384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776" y="1264920"/>
              <a:ext cx="1060703" cy="926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9691" y="813816"/>
              <a:ext cx="4632959" cy="43845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1276" y="1165860"/>
              <a:ext cx="2508504" cy="5669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97071" y="1295526"/>
            <a:ext cx="2218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40" dirty="0">
                <a:solidFill>
                  <a:srgbClr val="FFFFFF"/>
                </a:solidFill>
              </a:rPr>
              <a:t>Patent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200" dirty="0">
                <a:solidFill>
                  <a:srgbClr val="FFFFFF"/>
                </a:solidFill>
              </a:rPr>
              <a:t>Protection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745236" y="2471927"/>
            <a:ext cx="5872480" cy="2420620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500">
              <a:latin typeface="Times New Roman"/>
              <a:cs typeface="Times New Roman"/>
            </a:endParaRPr>
          </a:p>
          <a:p>
            <a:pPr marL="1188720" marR="826135" indent="-358140">
              <a:lnSpc>
                <a:spcPct val="1153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Alpha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owns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patents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UK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patents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pending.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236" y="4968240"/>
            <a:ext cx="5872480" cy="1100455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0"/>
              </a:spcBef>
            </a:pPr>
            <a:endParaRPr sz="1500">
              <a:latin typeface="Times New Roman"/>
              <a:cs typeface="Times New Roman"/>
            </a:endParaRPr>
          </a:p>
          <a:p>
            <a:pPr marL="2341880" marR="1706880" indent="-629920">
              <a:lnSpc>
                <a:spcPct val="1153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rated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counsel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Mayer</a:t>
            </a:r>
            <a:r>
              <a:rPr sz="15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Brown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89532" y="789431"/>
            <a:ext cx="9813290" cy="4714240"/>
            <a:chOff x="1589532" y="789431"/>
            <a:chExt cx="9813290" cy="47142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9532" y="789431"/>
              <a:ext cx="1322832" cy="1321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7120" y="1854707"/>
              <a:ext cx="3965448" cy="12054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7120" y="3159252"/>
              <a:ext cx="3965448" cy="13441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7120" y="4602479"/>
              <a:ext cx="3965448" cy="90068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6215" y="1254632"/>
            <a:ext cx="16395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325" dirty="0">
                <a:solidFill>
                  <a:srgbClr val="FFFFFF"/>
                </a:solidFill>
              </a:rPr>
              <a:t>Outcome</a:t>
            </a:r>
            <a:endParaRPr sz="2900"/>
          </a:p>
        </p:txBody>
      </p:sp>
      <p:sp>
        <p:nvSpPr>
          <p:cNvPr id="4" name="object 4"/>
          <p:cNvSpPr/>
          <p:nvPr/>
        </p:nvSpPr>
        <p:spPr>
          <a:xfrm>
            <a:off x="1388363" y="2261616"/>
            <a:ext cx="3566160" cy="3535679"/>
          </a:xfrm>
          <a:custGeom>
            <a:avLst/>
            <a:gdLst/>
            <a:ahLst/>
            <a:cxnLst/>
            <a:rect l="l" t="t" r="r" b="b"/>
            <a:pathLst>
              <a:path w="3566160" h="3535679">
                <a:moveTo>
                  <a:pt x="3566160" y="0"/>
                </a:moveTo>
                <a:lnTo>
                  <a:pt x="0" y="0"/>
                </a:lnTo>
                <a:lnTo>
                  <a:pt x="0" y="3535679"/>
                </a:lnTo>
                <a:lnTo>
                  <a:pt x="3566160" y="3535679"/>
                </a:lnTo>
                <a:lnTo>
                  <a:pt x="3566160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8363" y="2261616"/>
            <a:ext cx="3566160" cy="353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2000">
              <a:latin typeface="Times New Roman"/>
              <a:cs typeface="Times New Roman"/>
            </a:endParaRPr>
          </a:p>
          <a:p>
            <a:pPr marL="554990" marR="548640" indent="5080" algn="ctr">
              <a:lnSpc>
                <a:spcPct val="1151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heat generation.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4252" y="2261616"/>
            <a:ext cx="5765800" cy="3535679"/>
          </a:xfrm>
          <a:custGeom>
            <a:avLst/>
            <a:gdLst/>
            <a:ahLst/>
            <a:cxnLst/>
            <a:rect l="l" t="t" r="r" b="b"/>
            <a:pathLst>
              <a:path w="5765800" h="3535679">
                <a:moveTo>
                  <a:pt x="5765292" y="0"/>
                </a:moveTo>
                <a:lnTo>
                  <a:pt x="0" y="0"/>
                </a:lnTo>
                <a:lnTo>
                  <a:pt x="0" y="3535679"/>
                </a:lnTo>
                <a:lnTo>
                  <a:pt x="5765292" y="3535679"/>
                </a:lnTo>
                <a:lnTo>
                  <a:pt x="5765292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/>
          </a:p>
          <a:p>
            <a:pPr marL="675640" marR="512445" algn="ctr">
              <a:lnSpc>
                <a:spcPct val="115100"/>
              </a:lnSpc>
            </a:pPr>
            <a:r>
              <a:rPr dirty="0"/>
              <a:t>Enables</a:t>
            </a:r>
            <a:r>
              <a:rPr spc="-60" dirty="0"/>
              <a:t> </a:t>
            </a:r>
            <a:r>
              <a:rPr spc="45" dirty="0"/>
              <a:t>bespoke</a:t>
            </a:r>
            <a:r>
              <a:rPr spc="-60" dirty="0"/>
              <a:t> </a:t>
            </a:r>
            <a:r>
              <a:rPr spc="130" dirty="0"/>
              <a:t>motor</a:t>
            </a:r>
            <a:r>
              <a:rPr spc="-50" dirty="0"/>
              <a:t> </a:t>
            </a:r>
            <a:r>
              <a:rPr spc="50" dirty="0"/>
              <a:t>configurations </a:t>
            </a:r>
            <a:r>
              <a:rPr spc="120" dirty="0"/>
              <a:t>for</a:t>
            </a:r>
            <a:r>
              <a:rPr spc="90" dirty="0"/>
              <a:t> </a:t>
            </a:r>
            <a:r>
              <a:rPr spc="65" dirty="0"/>
              <a:t>materially</a:t>
            </a:r>
            <a:r>
              <a:rPr spc="70" dirty="0"/>
              <a:t> </a:t>
            </a:r>
            <a:r>
              <a:rPr dirty="0"/>
              <a:t>enhanced</a:t>
            </a:r>
            <a:r>
              <a:rPr spc="110" dirty="0"/>
              <a:t> </a:t>
            </a:r>
            <a:r>
              <a:rPr spc="70" dirty="0"/>
              <a:t>performance </a:t>
            </a:r>
            <a:r>
              <a:rPr spc="105" dirty="0"/>
              <a:t>and/or</a:t>
            </a:r>
            <a:r>
              <a:rPr spc="-35" dirty="0"/>
              <a:t> </a:t>
            </a:r>
            <a:r>
              <a:rPr spc="-10" dirty="0"/>
              <a:t>range.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657855" y="2894076"/>
            <a:ext cx="5628640" cy="904240"/>
            <a:chOff x="2657855" y="2894076"/>
            <a:chExt cx="5628640" cy="9042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1023" y="2894076"/>
              <a:ext cx="854964" cy="853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7855" y="2944368"/>
              <a:ext cx="1027175" cy="85344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5672" y="2055875"/>
              <a:ext cx="9820910" cy="3759835"/>
            </a:xfrm>
            <a:custGeom>
              <a:avLst/>
              <a:gdLst/>
              <a:ahLst/>
              <a:cxnLst/>
              <a:rect l="l" t="t" r="r" b="b"/>
              <a:pathLst>
                <a:path w="9820910" h="3759835">
                  <a:moveTo>
                    <a:pt x="3172968" y="0"/>
                  </a:moveTo>
                  <a:lnTo>
                    <a:pt x="0" y="0"/>
                  </a:lnTo>
                  <a:lnTo>
                    <a:pt x="0" y="3759708"/>
                  </a:lnTo>
                  <a:lnTo>
                    <a:pt x="3172968" y="3759708"/>
                  </a:lnTo>
                  <a:lnTo>
                    <a:pt x="3172968" y="0"/>
                  </a:lnTo>
                  <a:close/>
                </a:path>
                <a:path w="9820910" h="3759835">
                  <a:moveTo>
                    <a:pt x="6496812" y="0"/>
                  </a:moveTo>
                  <a:lnTo>
                    <a:pt x="3323844" y="0"/>
                  </a:lnTo>
                  <a:lnTo>
                    <a:pt x="3323844" y="3759708"/>
                  </a:lnTo>
                  <a:lnTo>
                    <a:pt x="6496812" y="3759708"/>
                  </a:lnTo>
                  <a:lnTo>
                    <a:pt x="6496812" y="0"/>
                  </a:lnTo>
                  <a:close/>
                </a:path>
                <a:path w="9820910" h="3759835">
                  <a:moveTo>
                    <a:pt x="9820656" y="0"/>
                  </a:moveTo>
                  <a:lnTo>
                    <a:pt x="6647688" y="0"/>
                  </a:lnTo>
                  <a:lnTo>
                    <a:pt x="6647688" y="3759708"/>
                  </a:lnTo>
                  <a:lnTo>
                    <a:pt x="9820656" y="3759708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5672" y="2055876"/>
            <a:ext cx="3173095" cy="375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500">
              <a:latin typeface="Times New Roman"/>
              <a:cs typeface="Times New Roman"/>
            </a:endParaRPr>
          </a:p>
          <a:p>
            <a:pPr marL="849630" marR="730250" algn="ctr">
              <a:lnSpc>
                <a:spcPct val="115300"/>
              </a:lnSpc>
            </a:pPr>
            <a:r>
              <a:rPr sz="1500" spc="-80" dirty="0">
                <a:solidFill>
                  <a:srgbClr val="FFFFFF"/>
                </a:solidFill>
                <a:latin typeface="Arial Black"/>
                <a:cs typeface="Arial Black"/>
              </a:rPr>
              <a:t>Patent</a:t>
            </a:r>
            <a:r>
              <a:rPr sz="15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Arial Black"/>
                <a:cs typeface="Arial Black"/>
              </a:rPr>
              <a:t>approach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evaluated</a:t>
            </a:r>
            <a:endParaRPr sz="1500">
              <a:latin typeface="Arial Black"/>
              <a:cs typeface="Arial Black"/>
            </a:endParaRPr>
          </a:p>
          <a:p>
            <a:pPr marL="363855" marR="245110" indent="635" algn="ctr">
              <a:lnSpc>
                <a:spcPct val="115100"/>
              </a:lnSpc>
              <a:spcBef>
                <a:spcPts val="830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3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mathematics</a:t>
            </a:r>
            <a:r>
              <a:rPr sz="13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3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reviewed</a:t>
            </a:r>
            <a:r>
              <a:rPr sz="13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evaluated</a:t>
            </a:r>
            <a:r>
              <a:rPr sz="13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3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13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Arial"/>
                <a:cs typeface="Arial"/>
              </a:rPr>
              <a:t>automotive</a:t>
            </a:r>
            <a:r>
              <a:rPr sz="13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Arial"/>
                <a:cs typeface="Arial"/>
              </a:rPr>
              <a:t>motorsport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r>
              <a:rPr sz="13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team.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9515" y="2055876"/>
            <a:ext cx="3173095" cy="375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500">
              <a:latin typeface="Times New Roman"/>
              <a:cs typeface="Times New Roman"/>
            </a:endParaRPr>
          </a:p>
          <a:p>
            <a:pPr marL="659765" marR="654050" indent="1905" algn="ctr">
              <a:lnSpc>
                <a:spcPct val="115300"/>
              </a:lnSpc>
            </a:pP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Simulation, 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modelling </a:t>
            </a:r>
            <a:r>
              <a:rPr sz="1500" spc="-220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15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testing</a:t>
            </a:r>
            <a:endParaRPr sz="1500">
              <a:latin typeface="Arial Black"/>
              <a:cs typeface="Arial Black"/>
            </a:endParaRPr>
          </a:p>
          <a:p>
            <a:pPr marL="277495" marR="271145" algn="ctr">
              <a:lnSpc>
                <a:spcPct val="115100"/>
              </a:lnSpc>
              <a:spcBef>
                <a:spcPts val="830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Simulation</a:t>
            </a:r>
            <a:r>
              <a:rPr sz="13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r>
              <a:rPr sz="13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sz="13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correlation</a:t>
            </a:r>
            <a:r>
              <a:rPr sz="13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r>
              <a:rPr sz="13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130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award</a:t>
            </a:r>
            <a:r>
              <a:rPr sz="13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winning</a:t>
            </a:r>
            <a:r>
              <a:rPr sz="13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IAAPS</a:t>
            </a:r>
            <a:r>
              <a:rPr sz="13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advanced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propulsion</a:t>
            </a:r>
            <a:r>
              <a:rPr sz="1300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3359" y="2055876"/>
            <a:ext cx="3173095" cy="375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500">
              <a:latin typeface="Times New Roman"/>
              <a:cs typeface="Times New Roman"/>
            </a:endParaRPr>
          </a:p>
          <a:p>
            <a:pPr marL="521970" marR="513715" algn="ctr">
              <a:lnSpc>
                <a:spcPct val="115300"/>
              </a:lnSpc>
            </a:pPr>
            <a:r>
              <a:rPr sz="1500" spc="-95" dirty="0">
                <a:solidFill>
                  <a:srgbClr val="FFFFFF"/>
                </a:solidFill>
                <a:latin typeface="Arial Black"/>
                <a:cs typeface="Arial Black"/>
              </a:rPr>
              <a:t>Commercial</a:t>
            </a:r>
            <a:r>
              <a:rPr sz="15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Arial Black"/>
                <a:cs typeface="Arial Black"/>
              </a:rPr>
              <a:t>feasibility and</a:t>
            </a:r>
            <a:r>
              <a:rPr sz="15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value</a:t>
            </a:r>
            <a:r>
              <a:rPr sz="15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assessed</a:t>
            </a:r>
            <a:endParaRPr sz="1500">
              <a:latin typeface="Arial Black"/>
              <a:cs typeface="Arial Black"/>
            </a:endParaRPr>
          </a:p>
          <a:p>
            <a:pPr marL="342265" marR="334010" algn="ctr">
              <a:lnSpc>
                <a:spcPct val="115399"/>
              </a:lnSpc>
              <a:spcBef>
                <a:spcPts val="82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Commercial</a:t>
            </a:r>
            <a:r>
              <a:rPr sz="13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feasibility</a:t>
            </a:r>
            <a:r>
              <a:rPr sz="13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evaluated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OEM</a:t>
            </a:r>
            <a:r>
              <a:rPr sz="13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assessed.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9358" y="6075984"/>
            <a:ext cx="10274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i="1" dirty="0">
                <a:solidFill>
                  <a:srgbClr val="FFFFFF"/>
                </a:solidFill>
                <a:latin typeface="Gill Sans MT"/>
                <a:cs typeface="Gill Sans MT"/>
              </a:rPr>
              <a:t>1.</a:t>
            </a:r>
            <a:r>
              <a:rPr sz="1150" i="1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150" i="1" spc="80" dirty="0">
                <a:solidFill>
                  <a:srgbClr val="FFFFFF"/>
                </a:solidFill>
                <a:latin typeface="Gill Sans MT"/>
                <a:cs typeface="Gill Sans MT"/>
              </a:rPr>
              <a:t>Purple</a:t>
            </a:r>
            <a:r>
              <a:rPr sz="1150" i="1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150" i="1" spc="75" dirty="0">
                <a:solidFill>
                  <a:srgbClr val="FFFFFF"/>
                </a:solidFill>
                <a:latin typeface="Gill Sans MT"/>
                <a:cs typeface="Gill Sans MT"/>
              </a:rPr>
              <a:t>Sector</a:t>
            </a:r>
            <a:endParaRPr sz="115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98776" y="2624327"/>
            <a:ext cx="7386955" cy="862965"/>
            <a:chOff x="2398776" y="2624327"/>
            <a:chExt cx="7386955" cy="8629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8776" y="2624327"/>
              <a:ext cx="859536" cy="8625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4811" y="2663951"/>
              <a:ext cx="780288" cy="7818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4083" y="2689859"/>
              <a:ext cx="731520" cy="73152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732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5"/>
              </a:spcBef>
            </a:pPr>
            <a:r>
              <a:rPr sz="2300" spc="190" dirty="0">
                <a:solidFill>
                  <a:srgbClr val="FFFFFF"/>
                </a:solidFill>
              </a:rPr>
              <a:t>Technical</a:t>
            </a:r>
            <a:r>
              <a:rPr sz="2300" spc="20" dirty="0">
                <a:solidFill>
                  <a:srgbClr val="FFFFFF"/>
                </a:solidFill>
              </a:rPr>
              <a:t> </a:t>
            </a:r>
            <a:r>
              <a:rPr sz="2300" spc="220" dirty="0">
                <a:solidFill>
                  <a:srgbClr val="FFFFFF"/>
                </a:solidFill>
              </a:rPr>
              <a:t>and</a:t>
            </a:r>
            <a:r>
              <a:rPr sz="2300" spc="25" dirty="0">
                <a:solidFill>
                  <a:srgbClr val="FFFFFF"/>
                </a:solidFill>
              </a:rPr>
              <a:t> </a:t>
            </a:r>
            <a:r>
              <a:rPr sz="2300" spc="210" dirty="0">
                <a:solidFill>
                  <a:srgbClr val="FFFFFF"/>
                </a:solidFill>
              </a:rPr>
              <a:t>commercial</a:t>
            </a:r>
            <a:r>
              <a:rPr sz="2300" spc="15" dirty="0">
                <a:solidFill>
                  <a:srgbClr val="FFFFFF"/>
                </a:solidFill>
              </a:rPr>
              <a:t> </a:t>
            </a:r>
            <a:r>
              <a:rPr sz="2300" spc="165" dirty="0">
                <a:solidFill>
                  <a:srgbClr val="FFFFFF"/>
                </a:solidFill>
              </a:rPr>
              <a:t>assessment</a:t>
            </a:r>
            <a:r>
              <a:rPr sz="2100" b="0" spc="247" baseline="4166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100" baseline="41666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060704" y="3480815"/>
              <a:ext cx="7004684" cy="1706880"/>
            </a:xfrm>
            <a:custGeom>
              <a:avLst/>
              <a:gdLst/>
              <a:ahLst/>
              <a:cxnLst/>
              <a:rect l="l" t="t" r="r" b="b"/>
              <a:pathLst>
                <a:path w="7004684" h="1706879">
                  <a:moveTo>
                    <a:pt x="3430524" y="284480"/>
                  </a:moveTo>
                  <a:lnTo>
                    <a:pt x="3426790" y="238340"/>
                  </a:lnTo>
                  <a:lnTo>
                    <a:pt x="3416008" y="194576"/>
                  </a:lnTo>
                  <a:lnTo>
                    <a:pt x="3398761" y="153758"/>
                  </a:lnTo>
                  <a:lnTo>
                    <a:pt x="3375622" y="116484"/>
                  </a:lnTo>
                  <a:lnTo>
                    <a:pt x="3347186" y="83337"/>
                  </a:lnTo>
                  <a:lnTo>
                    <a:pt x="3314039" y="54902"/>
                  </a:lnTo>
                  <a:lnTo>
                    <a:pt x="3276765" y="31762"/>
                  </a:lnTo>
                  <a:lnTo>
                    <a:pt x="3235947" y="14516"/>
                  </a:lnTo>
                  <a:lnTo>
                    <a:pt x="3192183" y="3733"/>
                  </a:lnTo>
                  <a:lnTo>
                    <a:pt x="3146044" y="0"/>
                  </a:lnTo>
                  <a:lnTo>
                    <a:pt x="284480" y="0"/>
                  </a:lnTo>
                  <a:lnTo>
                    <a:pt x="238328" y="3733"/>
                  </a:lnTo>
                  <a:lnTo>
                    <a:pt x="194551" y="14516"/>
                  </a:lnTo>
                  <a:lnTo>
                    <a:pt x="153733" y="31762"/>
                  </a:lnTo>
                  <a:lnTo>
                    <a:pt x="116459" y="54902"/>
                  </a:lnTo>
                  <a:lnTo>
                    <a:pt x="83312" y="83337"/>
                  </a:lnTo>
                  <a:lnTo>
                    <a:pt x="54876" y="116484"/>
                  </a:lnTo>
                  <a:lnTo>
                    <a:pt x="31750" y="153758"/>
                  </a:lnTo>
                  <a:lnTo>
                    <a:pt x="14490" y="194576"/>
                  </a:lnTo>
                  <a:lnTo>
                    <a:pt x="3721" y="238340"/>
                  </a:lnTo>
                  <a:lnTo>
                    <a:pt x="0" y="284480"/>
                  </a:lnTo>
                  <a:lnTo>
                    <a:pt x="0" y="1422400"/>
                  </a:lnTo>
                  <a:lnTo>
                    <a:pt x="3721" y="1468551"/>
                  </a:lnTo>
                  <a:lnTo>
                    <a:pt x="14490" y="1512316"/>
                  </a:lnTo>
                  <a:lnTo>
                    <a:pt x="31750" y="1553133"/>
                  </a:lnTo>
                  <a:lnTo>
                    <a:pt x="54876" y="1590408"/>
                  </a:lnTo>
                  <a:lnTo>
                    <a:pt x="83312" y="1623555"/>
                  </a:lnTo>
                  <a:lnTo>
                    <a:pt x="116459" y="1651990"/>
                  </a:lnTo>
                  <a:lnTo>
                    <a:pt x="153733" y="1675130"/>
                  </a:lnTo>
                  <a:lnTo>
                    <a:pt x="194551" y="1692376"/>
                  </a:lnTo>
                  <a:lnTo>
                    <a:pt x="238328" y="1703158"/>
                  </a:lnTo>
                  <a:lnTo>
                    <a:pt x="284480" y="1706880"/>
                  </a:lnTo>
                  <a:lnTo>
                    <a:pt x="3146044" y="1706880"/>
                  </a:lnTo>
                  <a:lnTo>
                    <a:pt x="3192183" y="1703158"/>
                  </a:lnTo>
                  <a:lnTo>
                    <a:pt x="3235947" y="1692376"/>
                  </a:lnTo>
                  <a:lnTo>
                    <a:pt x="3276765" y="1675130"/>
                  </a:lnTo>
                  <a:lnTo>
                    <a:pt x="3314039" y="1651990"/>
                  </a:lnTo>
                  <a:lnTo>
                    <a:pt x="3347186" y="1623555"/>
                  </a:lnTo>
                  <a:lnTo>
                    <a:pt x="3375622" y="1590408"/>
                  </a:lnTo>
                  <a:lnTo>
                    <a:pt x="3398761" y="1553133"/>
                  </a:lnTo>
                  <a:lnTo>
                    <a:pt x="3416008" y="1512316"/>
                  </a:lnTo>
                  <a:lnTo>
                    <a:pt x="3426790" y="1468551"/>
                  </a:lnTo>
                  <a:lnTo>
                    <a:pt x="3430524" y="1422400"/>
                  </a:lnTo>
                  <a:lnTo>
                    <a:pt x="3430524" y="284480"/>
                  </a:lnTo>
                  <a:close/>
                </a:path>
                <a:path w="7004684" h="1706879">
                  <a:moveTo>
                    <a:pt x="7004304" y="284480"/>
                  </a:moveTo>
                  <a:lnTo>
                    <a:pt x="7000570" y="238340"/>
                  </a:lnTo>
                  <a:lnTo>
                    <a:pt x="6989788" y="194576"/>
                  </a:lnTo>
                  <a:lnTo>
                    <a:pt x="6972541" y="153758"/>
                  </a:lnTo>
                  <a:lnTo>
                    <a:pt x="6949402" y="116484"/>
                  </a:lnTo>
                  <a:lnTo>
                    <a:pt x="6920966" y="83337"/>
                  </a:lnTo>
                  <a:lnTo>
                    <a:pt x="6887819" y="54902"/>
                  </a:lnTo>
                  <a:lnTo>
                    <a:pt x="6850545" y="31762"/>
                  </a:lnTo>
                  <a:lnTo>
                    <a:pt x="6809727" y="14516"/>
                  </a:lnTo>
                  <a:lnTo>
                    <a:pt x="6765963" y="3733"/>
                  </a:lnTo>
                  <a:lnTo>
                    <a:pt x="6719824" y="0"/>
                  </a:lnTo>
                  <a:lnTo>
                    <a:pt x="3856736" y="0"/>
                  </a:lnTo>
                  <a:lnTo>
                    <a:pt x="3810584" y="3733"/>
                  </a:lnTo>
                  <a:lnTo>
                    <a:pt x="3766820" y="14516"/>
                  </a:lnTo>
                  <a:lnTo>
                    <a:pt x="3726002" y="31762"/>
                  </a:lnTo>
                  <a:lnTo>
                    <a:pt x="3688727" y="54902"/>
                  </a:lnTo>
                  <a:lnTo>
                    <a:pt x="3655580" y="83337"/>
                  </a:lnTo>
                  <a:lnTo>
                    <a:pt x="3627145" y="116484"/>
                  </a:lnTo>
                  <a:lnTo>
                    <a:pt x="3604006" y="153758"/>
                  </a:lnTo>
                  <a:lnTo>
                    <a:pt x="3586759" y="194576"/>
                  </a:lnTo>
                  <a:lnTo>
                    <a:pt x="3575977" y="238340"/>
                  </a:lnTo>
                  <a:lnTo>
                    <a:pt x="3572256" y="284480"/>
                  </a:lnTo>
                  <a:lnTo>
                    <a:pt x="3572256" y="1422400"/>
                  </a:lnTo>
                  <a:lnTo>
                    <a:pt x="3575977" y="1468551"/>
                  </a:lnTo>
                  <a:lnTo>
                    <a:pt x="3586759" y="1512316"/>
                  </a:lnTo>
                  <a:lnTo>
                    <a:pt x="3604006" y="1553133"/>
                  </a:lnTo>
                  <a:lnTo>
                    <a:pt x="3627145" y="1590408"/>
                  </a:lnTo>
                  <a:lnTo>
                    <a:pt x="3655580" y="1623555"/>
                  </a:lnTo>
                  <a:lnTo>
                    <a:pt x="3688727" y="1651990"/>
                  </a:lnTo>
                  <a:lnTo>
                    <a:pt x="3726002" y="1675130"/>
                  </a:lnTo>
                  <a:lnTo>
                    <a:pt x="3766820" y="1692376"/>
                  </a:lnTo>
                  <a:lnTo>
                    <a:pt x="3810584" y="1703158"/>
                  </a:lnTo>
                  <a:lnTo>
                    <a:pt x="3856736" y="1706880"/>
                  </a:lnTo>
                  <a:lnTo>
                    <a:pt x="6719824" y="1706880"/>
                  </a:lnTo>
                  <a:lnTo>
                    <a:pt x="6765963" y="1703158"/>
                  </a:lnTo>
                  <a:lnTo>
                    <a:pt x="6809727" y="1692376"/>
                  </a:lnTo>
                  <a:lnTo>
                    <a:pt x="6850545" y="1675130"/>
                  </a:lnTo>
                  <a:lnTo>
                    <a:pt x="6887819" y="1651990"/>
                  </a:lnTo>
                  <a:lnTo>
                    <a:pt x="6920966" y="1623555"/>
                  </a:lnTo>
                  <a:lnTo>
                    <a:pt x="6949402" y="1590408"/>
                  </a:lnTo>
                  <a:lnTo>
                    <a:pt x="6972541" y="1553133"/>
                  </a:lnTo>
                  <a:lnTo>
                    <a:pt x="6989788" y="1512316"/>
                  </a:lnTo>
                  <a:lnTo>
                    <a:pt x="7000570" y="1468551"/>
                  </a:lnTo>
                  <a:lnTo>
                    <a:pt x="7004304" y="1422400"/>
                  </a:lnTo>
                  <a:lnTo>
                    <a:pt x="7004304" y="284480"/>
                  </a:lnTo>
                  <a:close/>
                </a:path>
              </a:pathLst>
            </a:custGeom>
            <a:solidFill>
              <a:srgbClr val="1C2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488" y="1918715"/>
              <a:ext cx="11221720" cy="767080"/>
            </a:xfrm>
            <a:custGeom>
              <a:avLst/>
              <a:gdLst/>
              <a:ahLst/>
              <a:cxnLst/>
              <a:rect l="l" t="t" r="r" b="b"/>
              <a:pathLst>
                <a:path w="11221720" h="767080">
                  <a:moveTo>
                    <a:pt x="2153412" y="127762"/>
                  </a:moveTo>
                  <a:lnTo>
                    <a:pt x="2143366" y="78016"/>
                  </a:lnTo>
                  <a:lnTo>
                    <a:pt x="2115997" y="37401"/>
                  </a:lnTo>
                  <a:lnTo>
                    <a:pt x="2075395" y="10033"/>
                  </a:lnTo>
                  <a:lnTo>
                    <a:pt x="2025650" y="0"/>
                  </a:lnTo>
                  <a:lnTo>
                    <a:pt x="127762" y="0"/>
                  </a:lnTo>
                  <a:lnTo>
                    <a:pt x="78028" y="10033"/>
                  </a:lnTo>
                  <a:lnTo>
                    <a:pt x="37414" y="37401"/>
                  </a:lnTo>
                  <a:lnTo>
                    <a:pt x="10033" y="78016"/>
                  </a:lnTo>
                  <a:lnTo>
                    <a:pt x="0" y="127762"/>
                  </a:lnTo>
                  <a:lnTo>
                    <a:pt x="0" y="638810"/>
                  </a:lnTo>
                  <a:lnTo>
                    <a:pt x="10033" y="688568"/>
                  </a:lnTo>
                  <a:lnTo>
                    <a:pt x="37414" y="729170"/>
                  </a:lnTo>
                  <a:lnTo>
                    <a:pt x="78028" y="756539"/>
                  </a:lnTo>
                  <a:lnTo>
                    <a:pt x="127762" y="766572"/>
                  </a:lnTo>
                  <a:lnTo>
                    <a:pt x="2025650" y="766572"/>
                  </a:lnTo>
                  <a:lnTo>
                    <a:pt x="2075395" y="756539"/>
                  </a:lnTo>
                  <a:lnTo>
                    <a:pt x="2116010" y="729170"/>
                  </a:lnTo>
                  <a:lnTo>
                    <a:pt x="2143379" y="688568"/>
                  </a:lnTo>
                  <a:lnTo>
                    <a:pt x="2153412" y="638810"/>
                  </a:lnTo>
                  <a:lnTo>
                    <a:pt x="2153412" y="127762"/>
                  </a:lnTo>
                  <a:close/>
                </a:path>
                <a:path w="11221720" h="767080">
                  <a:moveTo>
                    <a:pt x="11221212" y="127762"/>
                  </a:moveTo>
                  <a:lnTo>
                    <a:pt x="11211179" y="78016"/>
                  </a:lnTo>
                  <a:lnTo>
                    <a:pt x="11183811" y="37401"/>
                  </a:lnTo>
                  <a:lnTo>
                    <a:pt x="11143196" y="10033"/>
                  </a:lnTo>
                  <a:lnTo>
                    <a:pt x="11093450" y="0"/>
                  </a:lnTo>
                  <a:lnTo>
                    <a:pt x="7766050" y="0"/>
                  </a:lnTo>
                  <a:lnTo>
                    <a:pt x="7716291" y="10033"/>
                  </a:lnTo>
                  <a:lnTo>
                    <a:pt x="7675677" y="37401"/>
                  </a:lnTo>
                  <a:lnTo>
                    <a:pt x="7648321" y="78016"/>
                  </a:lnTo>
                  <a:lnTo>
                    <a:pt x="7638288" y="127762"/>
                  </a:lnTo>
                  <a:lnTo>
                    <a:pt x="7638288" y="638810"/>
                  </a:lnTo>
                  <a:lnTo>
                    <a:pt x="7648321" y="688568"/>
                  </a:lnTo>
                  <a:lnTo>
                    <a:pt x="7675689" y="729170"/>
                  </a:lnTo>
                  <a:lnTo>
                    <a:pt x="7716291" y="756539"/>
                  </a:lnTo>
                  <a:lnTo>
                    <a:pt x="7766050" y="766572"/>
                  </a:lnTo>
                  <a:lnTo>
                    <a:pt x="11093450" y="766572"/>
                  </a:lnTo>
                  <a:lnTo>
                    <a:pt x="11143196" y="756539"/>
                  </a:lnTo>
                  <a:lnTo>
                    <a:pt x="11183811" y="729170"/>
                  </a:lnTo>
                  <a:lnTo>
                    <a:pt x="11211179" y="688568"/>
                  </a:lnTo>
                  <a:lnTo>
                    <a:pt x="11221212" y="638810"/>
                  </a:lnTo>
                  <a:lnTo>
                    <a:pt x="11221212" y="127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75"/>
              </a:spcBef>
            </a:pPr>
            <a:r>
              <a:rPr sz="2900" spc="240" dirty="0"/>
              <a:t>Technical</a:t>
            </a:r>
            <a:r>
              <a:rPr sz="2900" dirty="0"/>
              <a:t> </a:t>
            </a:r>
            <a:r>
              <a:rPr sz="2900" spc="315" dirty="0"/>
              <a:t>development</a:t>
            </a:r>
            <a:endParaRPr sz="2900"/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400" spc="120" dirty="0"/>
              <a:t>Tesla</a:t>
            </a:r>
            <a:r>
              <a:rPr sz="1400" spc="25" dirty="0"/>
              <a:t> </a:t>
            </a:r>
            <a:r>
              <a:rPr sz="1400" spc="155" dirty="0"/>
              <a:t>model</a:t>
            </a:r>
            <a:r>
              <a:rPr sz="1400" spc="10" dirty="0"/>
              <a:t> </a:t>
            </a:r>
            <a:r>
              <a:rPr sz="1400" spc="155" dirty="0"/>
              <a:t>3</a:t>
            </a:r>
            <a:r>
              <a:rPr sz="1400" spc="30" dirty="0"/>
              <a:t> </a:t>
            </a:r>
            <a:r>
              <a:rPr sz="1400" spc="135" dirty="0"/>
              <a:t>standard</a:t>
            </a:r>
            <a:r>
              <a:rPr sz="1400" spc="5" dirty="0"/>
              <a:t> </a:t>
            </a:r>
            <a:r>
              <a:rPr sz="1400" spc="140" dirty="0"/>
              <a:t>range</a:t>
            </a:r>
            <a:r>
              <a:rPr sz="1400" spc="10" dirty="0"/>
              <a:t> </a:t>
            </a:r>
            <a:r>
              <a:rPr sz="1400" spc="110" dirty="0"/>
              <a:t>(single</a:t>
            </a:r>
            <a:r>
              <a:rPr sz="1400" spc="-5" dirty="0"/>
              <a:t> </a:t>
            </a:r>
            <a:r>
              <a:rPr sz="1400" spc="155" dirty="0"/>
              <a:t>motor)</a:t>
            </a:r>
            <a:r>
              <a:rPr sz="1400" spc="15" dirty="0"/>
              <a:t> </a:t>
            </a:r>
            <a:r>
              <a:rPr sz="1400" spc="120" dirty="0"/>
              <a:t>used</a:t>
            </a:r>
            <a:r>
              <a:rPr sz="1400" spc="15" dirty="0"/>
              <a:t> </a:t>
            </a:r>
            <a:r>
              <a:rPr sz="1400" spc="85" dirty="0"/>
              <a:t>as</a:t>
            </a:r>
            <a:r>
              <a:rPr sz="1400" spc="20" dirty="0"/>
              <a:t> </a:t>
            </a:r>
            <a:r>
              <a:rPr sz="1400" spc="175" dirty="0"/>
              <a:t>the</a:t>
            </a:r>
            <a:r>
              <a:rPr sz="1400" spc="25" dirty="0"/>
              <a:t> </a:t>
            </a:r>
            <a:r>
              <a:rPr sz="1400" spc="125" dirty="0"/>
              <a:t>baseline</a:t>
            </a:r>
            <a:r>
              <a:rPr sz="1400" spc="-15" dirty="0"/>
              <a:t> </a:t>
            </a:r>
            <a:r>
              <a:rPr sz="1400" spc="110" dirty="0"/>
              <a:t>vehicle</a:t>
            </a:r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1913889" y="3665497"/>
            <a:ext cx="1724025" cy="5384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200" b="1" spc="120" dirty="0">
                <a:solidFill>
                  <a:srgbClr val="FFFFFF"/>
                </a:solidFill>
                <a:latin typeface="Arial Narrow"/>
                <a:cs typeface="Arial Narrow"/>
              </a:rPr>
              <a:t>Low</a:t>
            </a:r>
            <a:r>
              <a:rPr sz="12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Arial Narrow"/>
                <a:cs typeface="Arial Narrow"/>
              </a:rPr>
              <a:t>fidelity</a:t>
            </a:r>
            <a:r>
              <a:rPr sz="1200" b="1" spc="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Arial Narrow"/>
                <a:cs typeface="Arial Narrow"/>
              </a:rPr>
              <a:t>Model</a:t>
            </a:r>
            <a:endParaRPr sz="1200">
              <a:latin typeface="Arial Narrow"/>
              <a:cs typeface="Arial Narrow"/>
            </a:endParaRPr>
          </a:p>
          <a:p>
            <a:pPr marL="2540" algn="ctr">
              <a:lnSpc>
                <a:spcPct val="100000"/>
              </a:lnSpc>
              <a:spcBef>
                <a:spcPts val="21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speed</a:t>
            </a:r>
            <a:r>
              <a:rPr sz="1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Matlab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runs</a:t>
            </a:r>
            <a:r>
              <a:rPr sz="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3600x</a:t>
            </a:r>
            <a:r>
              <a:rPr sz="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faster</a:t>
            </a:r>
            <a:r>
              <a:rPr sz="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6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7021" y="3665497"/>
            <a:ext cx="1423035" cy="5384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200" b="1" spc="105" dirty="0">
                <a:solidFill>
                  <a:srgbClr val="FFFFFF"/>
                </a:solidFill>
                <a:latin typeface="Arial Narrow"/>
                <a:cs typeface="Arial Narrow"/>
              </a:rPr>
              <a:t>High</a:t>
            </a:r>
            <a:r>
              <a:rPr sz="1200" b="1" spc="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Arial Narrow"/>
                <a:cs typeface="Arial Narrow"/>
              </a:rPr>
              <a:t>fidelity</a:t>
            </a:r>
            <a:r>
              <a:rPr sz="1200" b="1" spc="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Arial Narrow"/>
                <a:cs typeface="Arial Narrow"/>
              </a:rPr>
              <a:t>model</a:t>
            </a:r>
            <a:endParaRPr sz="1200">
              <a:latin typeface="Arial Narrow"/>
              <a:cs typeface="Arial Narrow"/>
            </a:endParaRPr>
          </a:p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Thorough</a:t>
            </a:r>
            <a:r>
              <a:rPr sz="10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75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Simulink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parameters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354" y="2015749"/>
            <a:ext cx="2779395" cy="551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15100"/>
              </a:lnSpc>
              <a:spcBef>
                <a:spcPts val="95"/>
              </a:spcBef>
            </a:pPr>
            <a:r>
              <a:rPr sz="1000" b="1" spc="110" dirty="0">
                <a:solidFill>
                  <a:srgbClr val="001F44"/>
                </a:solidFill>
                <a:latin typeface="Arial Narrow"/>
                <a:cs typeface="Arial Narrow"/>
              </a:rPr>
              <a:t>2</a:t>
            </a:r>
            <a:r>
              <a:rPr sz="10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75" dirty="0">
                <a:solidFill>
                  <a:srgbClr val="001F44"/>
                </a:solidFill>
                <a:latin typeface="Arial Narrow"/>
                <a:cs typeface="Arial Narrow"/>
              </a:rPr>
              <a:t>phases</a:t>
            </a:r>
            <a:r>
              <a:rPr sz="10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14" dirty="0">
                <a:solidFill>
                  <a:srgbClr val="001F44"/>
                </a:solidFill>
                <a:latin typeface="Arial Narrow"/>
                <a:cs typeface="Arial Narrow"/>
              </a:rPr>
              <a:t>of</a:t>
            </a:r>
            <a:r>
              <a:rPr sz="10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70" dirty="0">
                <a:solidFill>
                  <a:srgbClr val="001F44"/>
                </a:solidFill>
                <a:latin typeface="Arial Narrow"/>
                <a:cs typeface="Arial Narrow"/>
              </a:rPr>
              <a:t>physical</a:t>
            </a:r>
            <a:r>
              <a:rPr sz="10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00" dirty="0">
                <a:solidFill>
                  <a:srgbClr val="001F44"/>
                </a:solidFill>
                <a:latin typeface="Arial Narrow"/>
                <a:cs typeface="Arial Narrow"/>
              </a:rPr>
              <a:t>testing</a:t>
            </a:r>
            <a:r>
              <a:rPr sz="1000" b="1" spc="6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90" dirty="0">
                <a:solidFill>
                  <a:srgbClr val="001F44"/>
                </a:solidFill>
                <a:latin typeface="Arial Narrow"/>
                <a:cs typeface="Arial Narrow"/>
              </a:rPr>
              <a:t>on</a:t>
            </a:r>
            <a:r>
              <a:rPr sz="10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10" dirty="0">
                <a:solidFill>
                  <a:srgbClr val="001F44"/>
                </a:solidFill>
                <a:latin typeface="Arial Narrow"/>
                <a:cs typeface="Arial Narrow"/>
              </a:rPr>
              <a:t>3</a:t>
            </a:r>
            <a:r>
              <a:rPr sz="1000" b="1" spc="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05" dirty="0">
                <a:solidFill>
                  <a:srgbClr val="001F44"/>
                </a:solidFill>
                <a:latin typeface="Arial Narrow"/>
                <a:cs typeface="Arial Narrow"/>
              </a:rPr>
              <a:t>different </a:t>
            </a:r>
            <a:r>
              <a:rPr sz="1000" b="1" spc="100" dirty="0">
                <a:solidFill>
                  <a:srgbClr val="001F44"/>
                </a:solidFill>
                <a:latin typeface="Arial Narrow"/>
                <a:cs typeface="Arial Narrow"/>
              </a:rPr>
              <a:t>motors</a:t>
            </a:r>
            <a:r>
              <a:rPr sz="1000" b="1" spc="5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05" dirty="0">
                <a:solidFill>
                  <a:srgbClr val="001F44"/>
                </a:solidFill>
                <a:latin typeface="Arial Narrow"/>
                <a:cs typeface="Arial Narrow"/>
              </a:rPr>
              <a:t>completed</a:t>
            </a:r>
            <a:r>
              <a:rPr sz="1000" b="1" spc="8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1F44"/>
                </a:solidFill>
                <a:latin typeface="Arial Narrow"/>
                <a:cs typeface="Arial Narrow"/>
              </a:rPr>
              <a:t>–</a:t>
            </a:r>
            <a:r>
              <a:rPr sz="10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85" dirty="0">
                <a:solidFill>
                  <a:srgbClr val="001F44"/>
                </a:solidFill>
                <a:latin typeface="Arial Narrow"/>
                <a:cs typeface="Arial Narrow"/>
              </a:rPr>
              <a:t>simulations</a:t>
            </a:r>
            <a:r>
              <a:rPr sz="10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00" dirty="0">
                <a:solidFill>
                  <a:srgbClr val="001F44"/>
                </a:solidFill>
                <a:latin typeface="Arial Narrow"/>
                <a:cs typeface="Arial Narrow"/>
              </a:rPr>
              <a:t>correlated</a:t>
            </a:r>
            <a:r>
              <a:rPr sz="1000" b="1" spc="7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45" dirty="0">
                <a:solidFill>
                  <a:srgbClr val="001F44"/>
                </a:solidFill>
                <a:latin typeface="Arial Narrow"/>
                <a:cs typeface="Arial Narrow"/>
              </a:rPr>
              <a:t>in </a:t>
            </a:r>
            <a:r>
              <a:rPr sz="1000" b="1" spc="105" dirty="0">
                <a:solidFill>
                  <a:srgbClr val="001F44"/>
                </a:solidFill>
                <a:latin typeface="Arial Narrow"/>
                <a:cs typeface="Arial Narrow"/>
              </a:rPr>
              <a:t>representative</a:t>
            </a:r>
            <a:r>
              <a:rPr sz="1000" b="1" spc="6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70" dirty="0">
                <a:solidFill>
                  <a:srgbClr val="001F44"/>
                </a:solidFill>
                <a:latin typeface="Arial Narrow"/>
                <a:cs typeface="Arial Narrow"/>
              </a:rPr>
              <a:t>conditions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13688" y="1918716"/>
            <a:ext cx="9654540" cy="3175000"/>
            <a:chOff x="1313688" y="1918716"/>
            <a:chExt cx="9654540" cy="3175000"/>
          </a:xfrm>
        </p:grpSpPr>
        <p:sp>
          <p:nvSpPr>
            <p:cNvPr id="10" name="object 10"/>
            <p:cNvSpPr/>
            <p:nvPr/>
          </p:nvSpPr>
          <p:spPr>
            <a:xfrm>
              <a:off x="2776728" y="2633598"/>
              <a:ext cx="3571875" cy="984885"/>
            </a:xfrm>
            <a:custGeom>
              <a:avLst/>
              <a:gdLst/>
              <a:ahLst/>
              <a:cxnLst/>
              <a:rect l="l" t="t" r="r" b="b"/>
              <a:pathLst>
                <a:path w="3571875" h="984885">
                  <a:moveTo>
                    <a:pt x="3571875" y="974979"/>
                  </a:moveTo>
                  <a:lnTo>
                    <a:pt x="3559149" y="933323"/>
                  </a:lnTo>
                  <a:lnTo>
                    <a:pt x="3546983" y="893445"/>
                  </a:lnTo>
                  <a:lnTo>
                    <a:pt x="3523907" y="915403"/>
                  </a:lnTo>
                  <a:lnTo>
                    <a:pt x="2654808" y="1651"/>
                  </a:lnTo>
                  <a:lnTo>
                    <a:pt x="2650655" y="5575"/>
                  </a:lnTo>
                  <a:lnTo>
                    <a:pt x="2648585" y="0"/>
                  </a:lnTo>
                  <a:lnTo>
                    <a:pt x="69418" y="942784"/>
                  </a:lnTo>
                  <a:lnTo>
                    <a:pt x="58547" y="913003"/>
                  </a:lnTo>
                  <a:lnTo>
                    <a:pt x="0" y="974979"/>
                  </a:lnTo>
                  <a:lnTo>
                    <a:pt x="84709" y="984631"/>
                  </a:lnTo>
                  <a:lnTo>
                    <a:pt x="75374" y="959104"/>
                  </a:lnTo>
                  <a:lnTo>
                    <a:pt x="73787" y="954747"/>
                  </a:lnTo>
                  <a:lnTo>
                    <a:pt x="2648724" y="13512"/>
                  </a:lnTo>
                  <a:lnTo>
                    <a:pt x="3514737" y="924128"/>
                  </a:lnTo>
                  <a:lnTo>
                    <a:pt x="3491738" y="946023"/>
                  </a:lnTo>
                  <a:lnTo>
                    <a:pt x="3571875" y="9749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9300" y="3480816"/>
              <a:ext cx="1031748" cy="248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1516" y="3909060"/>
              <a:ext cx="1886712" cy="7680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3540" y="4279392"/>
              <a:ext cx="1769364" cy="6934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3688" y="4415027"/>
              <a:ext cx="2926080" cy="4754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9300" y="4713732"/>
              <a:ext cx="925068" cy="379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7124" y="2072640"/>
              <a:ext cx="440436" cy="381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05783" y="1918716"/>
              <a:ext cx="3581400" cy="767080"/>
            </a:xfrm>
            <a:custGeom>
              <a:avLst/>
              <a:gdLst/>
              <a:ahLst/>
              <a:cxnLst/>
              <a:rect l="l" t="t" r="r" b="b"/>
              <a:pathLst>
                <a:path w="3581400" h="767080">
                  <a:moveTo>
                    <a:pt x="3453638" y="0"/>
                  </a:moveTo>
                  <a:lnTo>
                    <a:pt x="127762" y="0"/>
                  </a:lnTo>
                  <a:lnTo>
                    <a:pt x="78009" y="10033"/>
                  </a:lnTo>
                  <a:lnTo>
                    <a:pt x="37401" y="37401"/>
                  </a:lnTo>
                  <a:lnTo>
                    <a:pt x="10033" y="78009"/>
                  </a:lnTo>
                  <a:lnTo>
                    <a:pt x="0" y="127762"/>
                  </a:lnTo>
                  <a:lnTo>
                    <a:pt x="0" y="638810"/>
                  </a:lnTo>
                  <a:lnTo>
                    <a:pt x="10033" y="688562"/>
                  </a:lnTo>
                  <a:lnTo>
                    <a:pt x="37401" y="729170"/>
                  </a:lnTo>
                  <a:lnTo>
                    <a:pt x="78009" y="756538"/>
                  </a:lnTo>
                  <a:lnTo>
                    <a:pt x="127762" y="766572"/>
                  </a:lnTo>
                  <a:lnTo>
                    <a:pt x="3453638" y="766572"/>
                  </a:lnTo>
                  <a:lnTo>
                    <a:pt x="3503390" y="756538"/>
                  </a:lnTo>
                  <a:lnTo>
                    <a:pt x="3543998" y="729170"/>
                  </a:lnTo>
                  <a:lnTo>
                    <a:pt x="3571366" y="688562"/>
                  </a:lnTo>
                  <a:lnTo>
                    <a:pt x="3581399" y="638810"/>
                  </a:lnTo>
                  <a:lnTo>
                    <a:pt x="3581399" y="127762"/>
                  </a:lnTo>
                  <a:lnTo>
                    <a:pt x="3571366" y="78009"/>
                  </a:lnTo>
                  <a:lnTo>
                    <a:pt x="3543998" y="37401"/>
                  </a:lnTo>
                  <a:lnTo>
                    <a:pt x="3503390" y="10033"/>
                  </a:lnTo>
                  <a:lnTo>
                    <a:pt x="3453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8456" y="2116581"/>
            <a:ext cx="1706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95" dirty="0">
                <a:solidFill>
                  <a:srgbClr val="001F44"/>
                </a:solidFill>
                <a:latin typeface="Arial Narrow"/>
                <a:cs typeface="Arial Narrow"/>
              </a:rPr>
              <a:t>Patent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65" dirty="0">
                <a:solidFill>
                  <a:srgbClr val="001F44"/>
                </a:solidFill>
                <a:latin typeface="Arial Narrow"/>
                <a:cs typeface="Arial Narrow"/>
              </a:rPr>
              <a:t>evaluated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3914" y="2042286"/>
            <a:ext cx="3086100" cy="5035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47370" marR="5080" indent="-535305">
              <a:lnSpc>
                <a:spcPts val="1850"/>
              </a:lnSpc>
              <a:spcBef>
                <a:spcPts val="215"/>
              </a:spcBef>
            </a:pPr>
            <a:r>
              <a:rPr sz="1600" b="1" spc="140" dirty="0">
                <a:solidFill>
                  <a:srgbClr val="001F44"/>
                </a:solidFill>
                <a:latin typeface="Arial Narrow"/>
                <a:cs typeface="Arial Narrow"/>
              </a:rPr>
              <a:t>Simulation</a:t>
            </a:r>
            <a:r>
              <a:rPr sz="1600" b="1" spc="7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75" dirty="0">
                <a:solidFill>
                  <a:srgbClr val="001F44"/>
                </a:solidFill>
                <a:latin typeface="Arial Narrow"/>
                <a:cs typeface="Arial Narrow"/>
              </a:rPr>
              <a:t>toolset</a:t>
            </a:r>
            <a:r>
              <a:rPr sz="16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70" dirty="0">
                <a:solidFill>
                  <a:srgbClr val="001F44"/>
                </a:solidFill>
                <a:latin typeface="Arial Narrow"/>
                <a:cs typeface="Arial Narrow"/>
              </a:rPr>
              <a:t>developed</a:t>
            </a:r>
            <a:r>
              <a:rPr sz="1600" b="1" spc="7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20" dirty="0">
                <a:solidFill>
                  <a:srgbClr val="001F44"/>
                </a:solidFill>
                <a:latin typeface="Arial Narrow"/>
                <a:cs typeface="Arial Narrow"/>
              </a:rPr>
              <a:t>&amp; </a:t>
            </a:r>
            <a:r>
              <a:rPr sz="1600" b="1" spc="160" dirty="0">
                <a:solidFill>
                  <a:srgbClr val="001F44"/>
                </a:solidFill>
                <a:latin typeface="Arial Narrow"/>
                <a:cs typeface="Arial Narrow"/>
              </a:rPr>
              <a:t>controller</a:t>
            </a:r>
            <a:r>
              <a:rPr sz="16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45" dirty="0">
                <a:solidFill>
                  <a:srgbClr val="001F44"/>
                </a:solidFill>
                <a:latin typeface="Arial Narrow"/>
                <a:cs typeface="Arial Narrow"/>
              </a:rPr>
              <a:t>optimised</a:t>
            </a:r>
            <a:endParaRPr sz="1600">
              <a:latin typeface="Arial Narrow"/>
              <a:cs typeface="Arial Narrow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2068" y="2072639"/>
            <a:ext cx="438911" cy="3810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176397" y="5621832"/>
            <a:ext cx="592328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2485" marR="5080" indent="-820419">
              <a:lnSpc>
                <a:spcPct val="114999"/>
              </a:lnSpc>
              <a:spcBef>
                <a:spcPts val="100"/>
              </a:spcBef>
            </a:pPr>
            <a:r>
              <a:rPr sz="1400" b="1" spc="130" dirty="0">
                <a:solidFill>
                  <a:srgbClr val="001F44"/>
                </a:solidFill>
                <a:latin typeface="Arial Narrow"/>
                <a:cs typeface="Arial Narrow"/>
              </a:rPr>
              <a:t>These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25" dirty="0">
                <a:solidFill>
                  <a:srgbClr val="001F44"/>
                </a:solidFill>
                <a:latin typeface="Arial Narrow"/>
                <a:cs typeface="Arial Narrow"/>
              </a:rPr>
              <a:t>steps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40" dirty="0">
                <a:solidFill>
                  <a:srgbClr val="001F44"/>
                </a:solidFill>
                <a:latin typeface="Arial Narrow"/>
                <a:cs typeface="Arial Narrow"/>
              </a:rPr>
              <a:t>have</a:t>
            </a:r>
            <a:r>
              <a:rPr sz="1400" b="1" spc="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55" dirty="0">
                <a:solidFill>
                  <a:srgbClr val="001F44"/>
                </a:solidFill>
                <a:latin typeface="Arial Narrow"/>
                <a:cs typeface="Arial Narrow"/>
              </a:rPr>
              <a:t>generated</a:t>
            </a:r>
            <a:r>
              <a:rPr sz="14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75" dirty="0">
                <a:solidFill>
                  <a:srgbClr val="001F44"/>
                </a:solidFill>
                <a:latin typeface="Arial Narrow"/>
                <a:cs typeface="Arial Narrow"/>
              </a:rPr>
              <a:t>the</a:t>
            </a:r>
            <a:r>
              <a:rPr sz="1400" b="1" spc="1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30" dirty="0">
                <a:solidFill>
                  <a:srgbClr val="001F44"/>
                </a:solidFill>
                <a:latin typeface="Arial Narrow"/>
                <a:cs typeface="Arial Narrow"/>
              </a:rPr>
              <a:t>foundations</a:t>
            </a:r>
            <a:r>
              <a:rPr sz="1400" b="1" spc="1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60" dirty="0">
                <a:solidFill>
                  <a:srgbClr val="001F44"/>
                </a:solidFill>
                <a:latin typeface="Arial Narrow"/>
                <a:cs typeface="Arial Narrow"/>
              </a:rPr>
              <a:t>for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55" dirty="0">
                <a:solidFill>
                  <a:srgbClr val="001F44"/>
                </a:solidFill>
                <a:latin typeface="Arial Narrow"/>
                <a:cs typeface="Arial Narrow"/>
              </a:rPr>
              <a:t>effective</a:t>
            </a:r>
            <a:r>
              <a:rPr sz="14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14" dirty="0">
                <a:solidFill>
                  <a:srgbClr val="001F44"/>
                </a:solidFill>
                <a:latin typeface="Arial Narrow"/>
                <a:cs typeface="Arial Narrow"/>
              </a:rPr>
              <a:t>application </a:t>
            </a:r>
            <a:r>
              <a:rPr sz="1400" b="1" spc="170" dirty="0">
                <a:solidFill>
                  <a:srgbClr val="001F44"/>
                </a:solidFill>
                <a:latin typeface="Arial Narrow"/>
                <a:cs typeface="Arial Narrow"/>
              </a:rPr>
              <a:t>of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75" dirty="0">
                <a:solidFill>
                  <a:srgbClr val="001F44"/>
                </a:solidFill>
                <a:latin typeface="Arial Narrow"/>
                <a:cs typeface="Arial Narrow"/>
              </a:rPr>
              <a:t>the</a:t>
            </a:r>
            <a:r>
              <a:rPr sz="14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70" dirty="0">
                <a:solidFill>
                  <a:srgbClr val="001F44"/>
                </a:solidFill>
                <a:latin typeface="Arial Narrow"/>
                <a:cs typeface="Arial Narrow"/>
              </a:rPr>
              <a:t>patent</a:t>
            </a:r>
            <a:r>
              <a:rPr sz="14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30" dirty="0">
                <a:solidFill>
                  <a:srgbClr val="001F44"/>
                </a:solidFill>
                <a:latin typeface="Arial Narrow"/>
                <a:cs typeface="Arial Narrow"/>
              </a:rPr>
              <a:t>and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45" dirty="0">
                <a:solidFill>
                  <a:srgbClr val="001F44"/>
                </a:solidFill>
                <a:latin typeface="Arial Narrow"/>
                <a:cs typeface="Arial Narrow"/>
              </a:rPr>
              <a:t>enabled</a:t>
            </a:r>
            <a:r>
              <a:rPr sz="1400" b="1" spc="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25" dirty="0">
                <a:solidFill>
                  <a:srgbClr val="001F44"/>
                </a:solidFill>
                <a:latin typeface="Arial Narrow"/>
                <a:cs typeface="Arial Narrow"/>
              </a:rPr>
              <a:t>commercial</a:t>
            </a:r>
            <a:r>
              <a:rPr sz="1400" b="1" spc="1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05" dirty="0">
                <a:solidFill>
                  <a:srgbClr val="001F44"/>
                </a:solidFill>
                <a:latin typeface="Arial Narrow"/>
                <a:cs typeface="Arial Narrow"/>
              </a:rPr>
              <a:t>assessment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1262</Words>
  <Application>Microsoft Office PowerPoint</Application>
  <PresentationFormat>Widescreen</PresentationFormat>
  <Paragraphs>248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Gill Sans MT</vt:lpstr>
      <vt:lpstr>Lucida Sans</vt:lpstr>
      <vt:lpstr>Microsoft Sans Serif</vt:lpstr>
      <vt:lpstr>Times New Roman</vt:lpstr>
      <vt:lpstr>Office Theme</vt:lpstr>
      <vt:lpstr>Alpha Motor Control</vt:lpstr>
      <vt:lpstr>PowerPoint Presentation</vt:lpstr>
      <vt:lpstr>Challenge</vt:lpstr>
      <vt:lpstr>Solution</vt:lpstr>
      <vt:lpstr>Solution</vt:lpstr>
      <vt:lpstr>Patent Protection</vt:lpstr>
      <vt:lpstr>Outcome</vt:lpstr>
      <vt:lpstr>Technical and commercial assessment1</vt:lpstr>
      <vt:lpstr>Technical development Tesla model 3 standard range (single motor) used as the baseline vehicle</vt:lpstr>
      <vt:lpstr>8.4%</vt:lpstr>
      <vt:lpstr>Commercial assessment</vt:lpstr>
      <vt:lpstr>Development opportunities</vt:lpstr>
      <vt:lpstr>Market potential</vt:lpstr>
      <vt:lpstr>PowerPoint Presentation</vt:lpstr>
      <vt:lpstr>PowerPoint Presentation</vt:lpstr>
      <vt:lpstr>Strong alignment of interest in our development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Motor Control</dc:title>
  <dc:creator>Joaquin de Miguel Rossi</dc:creator>
  <cp:lastModifiedBy>Ruben Camacho</cp:lastModifiedBy>
  <cp:revision>2</cp:revision>
  <dcterms:created xsi:type="dcterms:W3CDTF">2024-03-26T02:47:04Z</dcterms:created>
  <dcterms:modified xsi:type="dcterms:W3CDTF">2024-03-30T11:32:08Z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2024-03-26T00:00:00Z</vt:filetime>
  </property>
  <property fmtid="{D5CDD505-2E9C-101B-9397-08002B2CF9AE}" pid="5" name="Producer">
    <vt:lpwstr>Microsoft® PowerPoint® for Microsoft 365</vt:lpwstr>
  </property>
</Properties>
</file>