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A1A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9" y="5103850"/>
            <a:ext cx="9144000" cy="40005"/>
          </a:xfrm>
          <a:custGeom>
            <a:avLst/>
            <a:gdLst/>
            <a:ahLst/>
            <a:cxnLst/>
            <a:rect l="l" t="t" r="r" b="b"/>
            <a:pathLst>
              <a:path w="9144000" h="40004">
                <a:moveTo>
                  <a:pt x="9144000" y="0"/>
                </a:moveTo>
                <a:lnTo>
                  <a:pt x="0" y="0"/>
                </a:lnTo>
                <a:lnTo>
                  <a:pt x="0" y="39899"/>
                </a:lnTo>
                <a:lnTo>
                  <a:pt x="9144000" y="39899"/>
                </a:lnTo>
                <a:lnTo>
                  <a:pt x="9144000" y="0"/>
                </a:lnTo>
                <a:close/>
              </a:path>
            </a:pathLst>
          </a:custGeom>
          <a:solidFill>
            <a:srgbClr val="4ED63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9971" y="4811527"/>
            <a:ext cx="1409319" cy="238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60" y="224967"/>
            <a:ext cx="9048478" cy="436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687" y="872998"/>
            <a:ext cx="8070215" cy="339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grandviewresearch.com/industry-analysis/electric-motor-market" TargetMode="External"/><Relationship Id="rId4" Type="http://schemas.openxmlformats.org/officeDocument/2006/relationships/hyperlink" Target="http://www.grandviewresearch.com/industry-analysis/electric-vehicles-ev-market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188" y="1833448"/>
            <a:ext cx="4357496" cy="7375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52750" y="3023387"/>
            <a:ext cx="32391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 marR="5080" indent="-56515">
              <a:lnSpc>
                <a:spcPct val="115399"/>
              </a:lnSpc>
              <a:spcBef>
                <a:spcPts val="100"/>
              </a:spcBef>
            </a:pP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Revolutionizing</a:t>
            </a:r>
            <a:r>
              <a:rPr dirty="0" sz="1300" spc="-45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Electric</a:t>
            </a:r>
            <a:r>
              <a:rPr dirty="0" sz="1300" spc="-5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Vehicle</a:t>
            </a:r>
            <a:r>
              <a:rPr dirty="0" sz="1300" spc="-65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Efficiency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with</a:t>
            </a:r>
            <a:r>
              <a:rPr dirty="0" sz="1300" spc="-4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Intelligent</a:t>
            </a:r>
            <a:r>
              <a:rPr dirty="0" sz="1300" spc="-15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Multi-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Motor</a:t>
            </a:r>
            <a:r>
              <a:rPr dirty="0" sz="1300" spc="-3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Technology</a:t>
            </a:r>
            <a:endParaRPr sz="13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3999" cy="5141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319405">
              <a:lnSpc>
                <a:spcPct val="100000"/>
              </a:lnSpc>
              <a:spcBef>
                <a:spcPts val="195"/>
              </a:spcBef>
            </a:pPr>
            <a:r>
              <a:rPr dirty="0"/>
              <a:t>Project</a:t>
            </a:r>
            <a:r>
              <a:rPr dirty="0" spc="-15"/>
              <a:t> </a:t>
            </a:r>
            <a:r>
              <a:rPr dirty="0" spc="-10"/>
              <a:t>Timeline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64261" y="1218438"/>
            <a:ext cx="3311525" cy="218440"/>
            <a:chOff x="264261" y="1218438"/>
            <a:chExt cx="3311525" cy="218440"/>
          </a:xfrm>
        </p:grpSpPr>
        <p:sp>
          <p:nvSpPr>
            <p:cNvPr id="5" name="object 5" descr=""/>
            <p:cNvSpPr/>
            <p:nvPr/>
          </p:nvSpPr>
          <p:spPr>
            <a:xfrm>
              <a:off x="276961" y="1231138"/>
              <a:ext cx="1174115" cy="193040"/>
            </a:xfrm>
            <a:custGeom>
              <a:avLst/>
              <a:gdLst/>
              <a:ahLst/>
              <a:cxnLst/>
              <a:rect l="l" t="t" r="r" b="b"/>
              <a:pathLst>
                <a:path w="1174115" h="193040">
                  <a:moveTo>
                    <a:pt x="1076985" y="0"/>
                  </a:moveTo>
                  <a:lnTo>
                    <a:pt x="0" y="0"/>
                  </a:lnTo>
                  <a:lnTo>
                    <a:pt x="96418" y="96392"/>
                  </a:lnTo>
                  <a:lnTo>
                    <a:pt x="0" y="192786"/>
                  </a:lnTo>
                  <a:lnTo>
                    <a:pt x="1076985" y="192786"/>
                  </a:lnTo>
                  <a:lnTo>
                    <a:pt x="1173505" y="96392"/>
                  </a:lnTo>
                  <a:lnTo>
                    <a:pt x="1076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6961" y="1231138"/>
              <a:ext cx="1174115" cy="193040"/>
            </a:xfrm>
            <a:custGeom>
              <a:avLst/>
              <a:gdLst/>
              <a:ahLst/>
              <a:cxnLst/>
              <a:rect l="l" t="t" r="r" b="b"/>
              <a:pathLst>
                <a:path w="1174115" h="193040">
                  <a:moveTo>
                    <a:pt x="0" y="0"/>
                  </a:moveTo>
                  <a:lnTo>
                    <a:pt x="1076985" y="0"/>
                  </a:lnTo>
                  <a:lnTo>
                    <a:pt x="1173505" y="96392"/>
                  </a:lnTo>
                  <a:lnTo>
                    <a:pt x="1076985" y="192786"/>
                  </a:lnTo>
                  <a:lnTo>
                    <a:pt x="0" y="192786"/>
                  </a:lnTo>
                  <a:lnTo>
                    <a:pt x="96418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3119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80" h="193040">
                  <a:moveTo>
                    <a:pt x="1076960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6960" y="192786"/>
                  </a:lnTo>
                  <a:lnTo>
                    <a:pt x="1173353" y="96392"/>
                  </a:lnTo>
                  <a:lnTo>
                    <a:pt x="1076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33119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80" h="193040">
                  <a:moveTo>
                    <a:pt x="0" y="0"/>
                  </a:moveTo>
                  <a:lnTo>
                    <a:pt x="1076960" y="0"/>
                  </a:lnTo>
                  <a:lnTo>
                    <a:pt x="1173353" y="96392"/>
                  </a:lnTo>
                  <a:lnTo>
                    <a:pt x="1076960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89251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6960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6960" y="192786"/>
                  </a:lnTo>
                  <a:lnTo>
                    <a:pt x="1173352" y="96392"/>
                  </a:lnTo>
                  <a:lnTo>
                    <a:pt x="1076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89251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6960" y="0"/>
                  </a:lnTo>
                  <a:lnTo>
                    <a:pt x="1173352" y="96392"/>
                  </a:lnTo>
                  <a:lnTo>
                    <a:pt x="1076960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807970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2027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432555" y="1218438"/>
            <a:ext cx="1198880" cy="218440"/>
            <a:chOff x="3432555" y="1218438"/>
            <a:chExt cx="1198880" cy="218440"/>
          </a:xfrm>
        </p:grpSpPr>
        <p:sp>
          <p:nvSpPr>
            <p:cNvPr id="13" name="object 13" descr=""/>
            <p:cNvSpPr/>
            <p:nvPr/>
          </p:nvSpPr>
          <p:spPr>
            <a:xfrm>
              <a:off x="3445255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520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80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45255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80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520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864102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2028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488688" y="1218438"/>
            <a:ext cx="1198880" cy="218440"/>
            <a:chOff x="4488688" y="1218438"/>
            <a:chExt cx="1198880" cy="218440"/>
          </a:xfrm>
        </p:grpSpPr>
        <p:sp>
          <p:nvSpPr>
            <p:cNvPr id="17" name="object 17" descr=""/>
            <p:cNvSpPr/>
            <p:nvPr/>
          </p:nvSpPr>
          <p:spPr>
            <a:xfrm>
              <a:off x="4501388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392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79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01388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79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392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920488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2029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544820" y="1218438"/>
            <a:ext cx="1198880" cy="218440"/>
            <a:chOff x="5544820" y="1218438"/>
            <a:chExt cx="1198880" cy="218440"/>
          </a:xfrm>
        </p:grpSpPr>
        <p:sp>
          <p:nvSpPr>
            <p:cNvPr id="21" name="object 21" descr=""/>
            <p:cNvSpPr/>
            <p:nvPr/>
          </p:nvSpPr>
          <p:spPr>
            <a:xfrm>
              <a:off x="5557520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6" y="0"/>
                  </a:moveTo>
                  <a:lnTo>
                    <a:pt x="0" y="0"/>
                  </a:lnTo>
                  <a:lnTo>
                    <a:pt x="96392" y="96392"/>
                  </a:lnTo>
                  <a:lnTo>
                    <a:pt x="0" y="192786"/>
                  </a:lnTo>
                  <a:lnTo>
                    <a:pt x="1077086" y="192786"/>
                  </a:lnTo>
                  <a:lnTo>
                    <a:pt x="1173479" y="96392"/>
                  </a:lnTo>
                  <a:lnTo>
                    <a:pt x="1077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57520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6" y="0"/>
                  </a:lnTo>
                  <a:lnTo>
                    <a:pt x="1173479" y="96392"/>
                  </a:lnTo>
                  <a:lnTo>
                    <a:pt x="1077086" y="192786"/>
                  </a:lnTo>
                  <a:lnTo>
                    <a:pt x="0" y="192786"/>
                  </a:lnTo>
                  <a:lnTo>
                    <a:pt x="96392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976620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2030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600952" y="1218438"/>
            <a:ext cx="1198880" cy="218440"/>
            <a:chOff x="6600952" y="1218438"/>
            <a:chExt cx="1198880" cy="218440"/>
          </a:xfrm>
        </p:grpSpPr>
        <p:sp>
          <p:nvSpPr>
            <p:cNvPr id="25" name="object 25" descr=""/>
            <p:cNvSpPr/>
            <p:nvPr/>
          </p:nvSpPr>
          <p:spPr>
            <a:xfrm>
              <a:off x="6613652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79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13652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79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033006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2031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657083" y="1218438"/>
            <a:ext cx="1198880" cy="218440"/>
            <a:chOff x="7657083" y="1218438"/>
            <a:chExt cx="1198880" cy="218440"/>
          </a:xfrm>
        </p:grpSpPr>
        <p:sp>
          <p:nvSpPr>
            <p:cNvPr id="29" name="object 29" descr=""/>
            <p:cNvSpPr/>
            <p:nvPr/>
          </p:nvSpPr>
          <p:spPr>
            <a:xfrm>
              <a:off x="7669783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80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669783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80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8089138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3628516" y="2765679"/>
            <a:ext cx="1764664" cy="180340"/>
          </a:xfrm>
          <a:custGeom>
            <a:avLst/>
            <a:gdLst/>
            <a:ahLst/>
            <a:cxnLst/>
            <a:rect l="l" t="t" r="r" b="b"/>
            <a:pathLst>
              <a:path w="1764664" h="180339">
                <a:moveTo>
                  <a:pt x="1734693" y="0"/>
                </a:moveTo>
                <a:lnTo>
                  <a:pt x="29972" y="0"/>
                </a:lnTo>
                <a:lnTo>
                  <a:pt x="18270" y="2363"/>
                </a:lnTo>
                <a:lnTo>
                  <a:pt x="8747" y="8810"/>
                </a:lnTo>
                <a:lnTo>
                  <a:pt x="2343" y="18377"/>
                </a:lnTo>
                <a:lnTo>
                  <a:pt x="0" y="30098"/>
                </a:lnTo>
                <a:lnTo>
                  <a:pt x="0" y="149987"/>
                </a:lnTo>
                <a:lnTo>
                  <a:pt x="2343" y="161708"/>
                </a:lnTo>
                <a:lnTo>
                  <a:pt x="8747" y="171275"/>
                </a:lnTo>
                <a:lnTo>
                  <a:pt x="18270" y="177722"/>
                </a:lnTo>
                <a:lnTo>
                  <a:pt x="29972" y="180085"/>
                </a:lnTo>
                <a:lnTo>
                  <a:pt x="1734693" y="180085"/>
                </a:lnTo>
                <a:lnTo>
                  <a:pt x="1746341" y="177722"/>
                </a:lnTo>
                <a:lnTo>
                  <a:pt x="1755870" y="171275"/>
                </a:lnTo>
                <a:lnTo>
                  <a:pt x="1762303" y="161708"/>
                </a:lnTo>
                <a:lnTo>
                  <a:pt x="1764665" y="149987"/>
                </a:lnTo>
                <a:lnTo>
                  <a:pt x="1764665" y="30098"/>
                </a:lnTo>
                <a:lnTo>
                  <a:pt x="1762303" y="18377"/>
                </a:lnTo>
                <a:lnTo>
                  <a:pt x="1755870" y="8810"/>
                </a:lnTo>
                <a:lnTo>
                  <a:pt x="1746341" y="2363"/>
                </a:lnTo>
                <a:lnTo>
                  <a:pt x="1734693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4017009" y="2779902"/>
            <a:ext cx="9867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#1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76225" y="1986660"/>
            <a:ext cx="5949315" cy="1842770"/>
            <a:chOff x="276225" y="1986660"/>
            <a:chExt cx="5949315" cy="1842770"/>
          </a:xfrm>
        </p:grpSpPr>
        <p:sp>
          <p:nvSpPr>
            <p:cNvPr id="35" name="object 35" descr=""/>
            <p:cNvSpPr/>
            <p:nvPr/>
          </p:nvSpPr>
          <p:spPr>
            <a:xfrm>
              <a:off x="4460621" y="3649344"/>
              <a:ext cx="1764664" cy="180340"/>
            </a:xfrm>
            <a:custGeom>
              <a:avLst/>
              <a:gdLst/>
              <a:ahLst/>
              <a:cxnLst/>
              <a:rect l="l" t="t" r="r" b="b"/>
              <a:pathLst>
                <a:path w="1764664" h="180339">
                  <a:moveTo>
                    <a:pt x="1734692" y="0"/>
                  </a:moveTo>
                  <a:lnTo>
                    <a:pt x="29971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986"/>
                  </a:lnTo>
                  <a:lnTo>
                    <a:pt x="2361" y="161688"/>
                  </a:lnTo>
                  <a:lnTo>
                    <a:pt x="8794" y="171211"/>
                  </a:lnTo>
                  <a:lnTo>
                    <a:pt x="18323" y="177615"/>
                  </a:lnTo>
                  <a:lnTo>
                    <a:pt x="29971" y="179958"/>
                  </a:lnTo>
                  <a:lnTo>
                    <a:pt x="1734692" y="179958"/>
                  </a:lnTo>
                  <a:lnTo>
                    <a:pt x="1746341" y="177615"/>
                  </a:lnTo>
                  <a:lnTo>
                    <a:pt x="1755870" y="171211"/>
                  </a:lnTo>
                  <a:lnTo>
                    <a:pt x="1762303" y="161688"/>
                  </a:lnTo>
                  <a:lnTo>
                    <a:pt x="1764664" y="149986"/>
                  </a:lnTo>
                  <a:lnTo>
                    <a:pt x="1764664" y="29971"/>
                  </a:lnTo>
                  <a:lnTo>
                    <a:pt x="1762303" y="18323"/>
                  </a:lnTo>
                  <a:lnTo>
                    <a:pt x="1755870" y="8794"/>
                  </a:lnTo>
                  <a:lnTo>
                    <a:pt x="1746341" y="2361"/>
                  </a:lnTo>
                  <a:lnTo>
                    <a:pt x="1734692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76225" y="1986660"/>
              <a:ext cx="2910205" cy="414020"/>
            </a:xfrm>
            <a:custGeom>
              <a:avLst/>
              <a:gdLst/>
              <a:ahLst/>
              <a:cxnLst/>
              <a:rect l="l" t="t" r="r" b="b"/>
              <a:pathLst>
                <a:path w="2910205" h="414019">
                  <a:moveTo>
                    <a:pt x="1953641" y="29972"/>
                  </a:moveTo>
                  <a:lnTo>
                    <a:pt x="1951278" y="18275"/>
                  </a:lnTo>
                  <a:lnTo>
                    <a:pt x="1944839" y="8750"/>
                  </a:lnTo>
                  <a:lnTo>
                    <a:pt x="1935314" y="2349"/>
                  </a:lnTo>
                  <a:lnTo>
                    <a:pt x="1923669" y="0"/>
                  </a:lnTo>
                  <a:lnTo>
                    <a:pt x="29997" y="0"/>
                  </a:lnTo>
                  <a:lnTo>
                    <a:pt x="18313" y="2349"/>
                  </a:lnTo>
                  <a:lnTo>
                    <a:pt x="8788" y="8750"/>
                  </a:lnTo>
                  <a:lnTo>
                    <a:pt x="2349" y="18275"/>
                  </a:lnTo>
                  <a:lnTo>
                    <a:pt x="0" y="29972"/>
                  </a:lnTo>
                  <a:lnTo>
                    <a:pt x="0" y="149987"/>
                  </a:lnTo>
                  <a:lnTo>
                    <a:pt x="2349" y="161645"/>
                  </a:lnTo>
                  <a:lnTo>
                    <a:pt x="8788" y="171170"/>
                  </a:lnTo>
                  <a:lnTo>
                    <a:pt x="18313" y="177609"/>
                  </a:lnTo>
                  <a:lnTo>
                    <a:pt x="29997" y="179959"/>
                  </a:lnTo>
                  <a:lnTo>
                    <a:pt x="1923669" y="179959"/>
                  </a:lnTo>
                  <a:lnTo>
                    <a:pt x="1935314" y="177609"/>
                  </a:lnTo>
                  <a:lnTo>
                    <a:pt x="1944839" y="171170"/>
                  </a:lnTo>
                  <a:lnTo>
                    <a:pt x="1951278" y="161645"/>
                  </a:lnTo>
                  <a:lnTo>
                    <a:pt x="1953641" y="149987"/>
                  </a:lnTo>
                  <a:lnTo>
                    <a:pt x="1953641" y="29972"/>
                  </a:lnTo>
                  <a:close/>
                </a:path>
                <a:path w="2910205" h="414019">
                  <a:moveTo>
                    <a:pt x="2909824" y="263906"/>
                  </a:moveTo>
                  <a:lnTo>
                    <a:pt x="2907449" y="252260"/>
                  </a:lnTo>
                  <a:lnTo>
                    <a:pt x="2901010" y="242735"/>
                  </a:lnTo>
                  <a:lnTo>
                    <a:pt x="2891434" y="236296"/>
                  </a:lnTo>
                  <a:lnTo>
                    <a:pt x="2879725" y="233934"/>
                  </a:lnTo>
                  <a:lnTo>
                    <a:pt x="986142" y="233934"/>
                  </a:lnTo>
                  <a:lnTo>
                    <a:pt x="974458" y="236296"/>
                  </a:lnTo>
                  <a:lnTo>
                    <a:pt x="964920" y="242735"/>
                  </a:lnTo>
                  <a:lnTo>
                    <a:pt x="958481" y="252260"/>
                  </a:lnTo>
                  <a:lnTo>
                    <a:pt x="956132" y="263906"/>
                  </a:lnTo>
                  <a:lnTo>
                    <a:pt x="956132" y="383921"/>
                  </a:lnTo>
                  <a:lnTo>
                    <a:pt x="958481" y="395643"/>
                  </a:lnTo>
                  <a:lnTo>
                    <a:pt x="964920" y="405218"/>
                  </a:lnTo>
                  <a:lnTo>
                    <a:pt x="974458" y="411657"/>
                  </a:lnTo>
                  <a:lnTo>
                    <a:pt x="986142" y="414020"/>
                  </a:lnTo>
                  <a:lnTo>
                    <a:pt x="2879725" y="414020"/>
                  </a:lnTo>
                  <a:lnTo>
                    <a:pt x="2891434" y="411657"/>
                  </a:lnTo>
                  <a:lnTo>
                    <a:pt x="2901010" y="405218"/>
                  </a:lnTo>
                  <a:lnTo>
                    <a:pt x="2907449" y="395643"/>
                  </a:lnTo>
                  <a:lnTo>
                    <a:pt x="2909824" y="383921"/>
                  </a:lnTo>
                  <a:lnTo>
                    <a:pt x="2909824" y="263906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426330" y="3050285"/>
              <a:ext cx="1764664" cy="180340"/>
            </a:xfrm>
            <a:custGeom>
              <a:avLst/>
              <a:gdLst/>
              <a:ahLst/>
              <a:cxnLst/>
              <a:rect l="l" t="t" r="r" b="b"/>
              <a:pathLst>
                <a:path w="1764664" h="180339">
                  <a:moveTo>
                    <a:pt x="1734693" y="0"/>
                  </a:moveTo>
                  <a:lnTo>
                    <a:pt x="29972" y="0"/>
                  </a:lnTo>
                  <a:lnTo>
                    <a:pt x="18270" y="2361"/>
                  </a:lnTo>
                  <a:lnTo>
                    <a:pt x="8747" y="8794"/>
                  </a:lnTo>
                  <a:lnTo>
                    <a:pt x="2343" y="18323"/>
                  </a:lnTo>
                  <a:lnTo>
                    <a:pt x="0" y="29971"/>
                  </a:lnTo>
                  <a:lnTo>
                    <a:pt x="0" y="149987"/>
                  </a:lnTo>
                  <a:lnTo>
                    <a:pt x="2343" y="161635"/>
                  </a:lnTo>
                  <a:lnTo>
                    <a:pt x="8747" y="171164"/>
                  </a:lnTo>
                  <a:lnTo>
                    <a:pt x="18270" y="177597"/>
                  </a:lnTo>
                  <a:lnTo>
                    <a:pt x="29972" y="179958"/>
                  </a:lnTo>
                  <a:lnTo>
                    <a:pt x="1734693" y="179958"/>
                  </a:lnTo>
                  <a:lnTo>
                    <a:pt x="1746341" y="177597"/>
                  </a:lnTo>
                  <a:lnTo>
                    <a:pt x="1755870" y="171164"/>
                  </a:lnTo>
                  <a:lnTo>
                    <a:pt x="1762303" y="161635"/>
                  </a:lnTo>
                  <a:lnTo>
                    <a:pt x="1764665" y="149987"/>
                  </a:lnTo>
                  <a:lnTo>
                    <a:pt x="1764665" y="29971"/>
                  </a:lnTo>
                  <a:lnTo>
                    <a:pt x="1762303" y="18323"/>
                  </a:lnTo>
                  <a:lnTo>
                    <a:pt x="1755870" y="8794"/>
                  </a:lnTo>
                  <a:lnTo>
                    <a:pt x="1746341" y="2361"/>
                  </a:lnTo>
                  <a:lnTo>
                    <a:pt x="1734693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815078" y="3064510"/>
            <a:ext cx="9867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#2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3692271" y="3368166"/>
            <a:ext cx="1765300" cy="180340"/>
          </a:xfrm>
          <a:custGeom>
            <a:avLst/>
            <a:gdLst/>
            <a:ahLst/>
            <a:cxnLst/>
            <a:rect l="l" t="t" r="r" b="b"/>
            <a:pathLst>
              <a:path w="1765300" h="180339">
                <a:moveTo>
                  <a:pt x="1734692" y="0"/>
                </a:moveTo>
                <a:lnTo>
                  <a:pt x="30099" y="0"/>
                </a:lnTo>
                <a:lnTo>
                  <a:pt x="18377" y="2361"/>
                </a:lnTo>
                <a:lnTo>
                  <a:pt x="8810" y="8794"/>
                </a:lnTo>
                <a:lnTo>
                  <a:pt x="2363" y="18323"/>
                </a:lnTo>
                <a:lnTo>
                  <a:pt x="0" y="29971"/>
                </a:lnTo>
                <a:lnTo>
                  <a:pt x="0" y="149986"/>
                </a:lnTo>
                <a:lnTo>
                  <a:pt x="2363" y="161688"/>
                </a:lnTo>
                <a:lnTo>
                  <a:pt x="8810" y="171211"/>
                </a:lnTo>
                <a:lnTo>
                  <a:pt x="18377" y="177615"/>
                </a:lnTo>
                <a:lnTo>
                  <a:pt x="30099" y="179958"/>
                </a:lnTo>
                <a:lnTo>
                  <a:pt x="1734692" y="179958"/>
                </a:lnTo>
                <a:lnTo>
                  <a:pt x="1746414" y="177615"/>
                </a:lnTo>
                <a:lnTo>
                  <a:pt x="1755981" y="171211"/>
                </a:lnTo>
                <a:lnTo>
                  <a:pt x="1762428" y="161688"/>
                </a:lnTo>
                <a:lnTo>
                  <a:pt x="1764791" y="149986"/>
                </a:lnTo>
                <a:lnTo>
                  <a:pt x="1764791" y="29971"/>
                </a:lnTo>
                <a:lnTo>
                  <a:pt x="1762428" y="18323"/>
                </a:lnTo>
                <a:lnTo>
                  <a:pt x="1755981" y="8794"/>
                </a:lnTo>
                <a:lnTo>
                  <a:pt x="1746414" y="2361"/>
                </a:lnTo>
                <a:lnTo>
                  <a:pt x="1734692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3965194" y="3382517"/>
            <a:ext cx="1220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Passenger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Car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#2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76225" y="1534794"/>
            <a:ext cx="8138795" cy="2606040"/>
            <a:chOff x="276225" y="1534794"/>
            <a:chExt cx="8138795" cy="2606040"/>
          </a:xfrm>
        </p:grpSpPr>
        <p:sp>
          <p:nvSpPr>
            <p:cNvPr id="42" name="object 42" descr=""/>
            <p:cNvSpPr/>
            <p:nvPr/>
          </p:nvSpPr>
          <p:spPr>
            <a:xfrm>
              <a:off x="4849876" y="3960355"/>
              <a:ext cx="3565525" cy="180340"/>
            </a:xfrm>
            <a:custGeom>
              <a:avLst/>
              <a:gdLst/>
              <a:ahLst/>
              <a:cxnLst/>
              <a:rect l="l" t="t" r="r" b="b"/>
              <a:pathLst>
                <a:path w="3565525" h="180339">
                  <a:moveTo>
                    <a:pt x="3535045" y="0"/>
                  </a:moveTo>
                  <a:lnTo>
                    <a:pt x="29972" y="0"/>
                  </a:lnTo>
                  <a:lnTo>
                    <a:pt x="18323" y="2356"/>
                  </a:lnTo>
                  <a:lnTo>
                    <a:pt x="8794" y="8783"/>
                  </a:lnTo>
                  <a:lnTo>
                    <a:pt x="2361" y="18318"/>
                  </a:lnTo>
                  <a:lnTo>
                    <a:pt x="0" y="29997"/>
                  </a:lnTo>
                  <a:lnTo>
                    <a:pt x="0" y="149999"/>
                  </a:lnTo>
                  <a:lnTo>
                    <a:pt x="2361" y="161673"/>
                  </a:lnTo>
                  <a:lnTo>
                    <a:pt x="8794" y="171208"/>
                  </a:lnTo>
                  <a:lnTo>
                    <a:pt x="18323" y="177638"/>
                  </a:lnTo>
                  <a:lnTo>
                    <a:pt x="29972" y="179997"/>
                  </a:lnTo>
                  <a:lnTo>
                    <a:pt x="3535045" y="179997"/>
                  </a:lnTo>
                  <a:lnTo>
                    <a:pt x="3546693" y="177638"/>
                  </a:lnTo>
                  <a:lnTo>
                    <a:pt x="3556222" y="171208"/>
                  </a:lnTo>
                  <a:lnTo>
                    <a:pt x="3562655" y="161673"/>
                  </a:lnTo>
                  <a:lnTo>
                    <a:pt x="3565017" y="149999"/>
                  </a:lnTo>
                  <a:lnTo>
                    <a:pt x="3565017" y="29997"/>
                  </a:lnTo>
                  <a:lnTo>
                    <a:pt x="3562655" y="18318"/>
                  </a:lnTo>
                  <a:lnTo>
                    <a:pt x="3556222" y="8783"/>
                  </a:lnTo>
                  <a:lnTo>
                    <a:pt x="3546693" y="2356"/>
                  </a:lnTo>
                  <a:lnTo>
                    <a:pt x="3535045" y="0"/>
                  </a:lnTo>
                  <a:close/>
                </a:path>
              </a:pathLst>
            </a:custGeom>
            <a:solidFill>
              <a:srgbClr val="1B60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5" y="2996564"/>
              <a:ext cx="252831" cy="251968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4400930" y="2993389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846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220"/>
                  </a:lnTo>
                  <a:lnTo>
                    <a:pt x="155702" y="255651"/>
                  </a:lnTo>
                  <a:lnTo>
                    <a:pt x="129540" y="258318"/>
                  </a:lnTo>
                  <a:lnTo>
                    <a:pt x="103505" y="255651"/>
                  </a:lnTo>
                  <a:lnTo>
                    <a:pt x="57150" y="236220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6"/>
                  </a:lnTo>
                  <a:lnTo>
                    <a:pt x="57150" y="21971"/>
                  </a:lnTo>
                  <a:lnTo>
                    <a:pt x="103505" y="2540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5905" y="3327996"/>
              <a:ext cx="252831" cy="252006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562730" y="3324733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846"/>
                  </a:lnTo>
                  <a:lnTo>
                    <a:pt x="249047" y="78994"/>
                  </a:lnTo>
                  <a:lnTo>
                    <a:pt x="259207" y="129286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347"/>
                  </a:lnTo>
                  <a:lnTo>
                    <a:pt x="155702" y="255778"/>
                  </a:lnTo>
                  <a:lnTo>
                    <a:pt x="129540" y="258445"/>
                  </a:lnTo>
                  <a:lnTo>
                    <a:pt x="103505" y="255778"/>
                  </a:lnTo>
                  <a:lnTo>
                    <a:pt x="57150" y="236347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286"/>
                  </a:lnTo>
                  <a:lnTo>
                    <a:pt x="2667" y="103251"/>
                  </a:lnTo>
                  <a:lnTo>
                    <a:pt x="22098" y="57023"/>
                  </a:lnTo>
                  <a:lnTo>
                    <a:pt x="57150" y="22098"/>
                  </a:lnTo>
                  <a:lnTo>
                    <a:pt x="103505" y="2667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5905" y="2729737"/>
              <a:ext cx="252831" cy="25196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3562730" y="2726562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4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845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219"/>
                  </a:lnTo>
                  <a:lnTo>
                    <a:pt x="155702" y="255778"/>
                  </a:lnTo>
                  <a:lnTo>
                    <a:pt x="129540" y="258318"/>
                  </a:lnTo>
                  <a:lnTo>
                    <a:pt x="103505" y="255778"/>
                  </a:lnTo>
                  <a:lnTo>
                    <a:pt x="57150" y="236219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5"/>
                  </a:lnTo>
                  <a:lnTo>
                    <a:pt x="57150" y="21970"/>
                  </a:lnTo>
                  <a:lnTo>
                    <a:pt x="103505" y="2539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4105" y="3618865"/>
              <a:ext cx="252831" cy="251968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4400930" y="3615690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719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220"/>
                  </a:lnTo>
                  <a:lnTo>
                    <a:pt x="155702" y="255651"/>
                  </a:lnTo>
                  <a:lnTo>
                    <a:pt x="129540" y="258330"/>
                  </a:lnTo>
                  <a:lnTo>
                    <a:pt x="103505" y="255651"/>
                  </a:lnTo>
                  <a:lnTo>
                    <a:pt x="57150" y="236220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6"/>
                  </a:lnTo>
                  <a:lnTo>
                    <a:pt x="57150" y="21971"/>
                  </a:lnTo>
                  <a:lnTo>
                    <a:pt x="103505" y="2540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6225" y="1534794"/>
              <a:ext cx="1764664" cy="406400"/>
            </a:xfrm>
            <a:custGeom>
              <a:avLst/>
              <a:gdLst/>
              <a:ahLst/>
              <a:cxnLst/>
              <a:rect l="l" t="t" r="r" b="b"/>
              <a:pathLst>
                <a:path w="1764664" h="406400">
                  <a:moveTo>
                    <a:pt x="1764665" y="255905"/>
                  </a:moveTo>
                  <a:lnTo>
                    <a:pt x="1762315" y="244259"/>
                  </a:lnTo>
                  <a:lnTo>
                    <a:pt x="1755914" y="234734"/>
                  </a:lnTo>
                  <a:lnTo>
                    <a:pt x="1746389" y="228295"/>
                  </a:lnTo>
                  <a:lnTo>
                    <a:pt x="1734693" y="225933"/>
                  </a:lnTo>
                  <a:lnTo>
                    <a:pt x="29997" y="225933"/>
                  </a:lnTo>
                  <a:lnTo>
                    <a:pt x="18313" y="228295"/>
                  </a:lnTo>
                  <a:lnTo>
                    <a:pt x="8788" y="234734"/>
                  </a:lnTo>
                  <a:lnTo>
                    <a:pt x="2349" y="244259"/>
                  </a:lnTo>
                  <a:lnTo>
                    <a:pt x="0" y="255905"/>
                  </a:lnTo>
                  <a:lnTo>
                    <a:pt x="0" y="375920"/>
                  </a:lnTo>
                  <a:lnTo>
                    <a:pt x="2349" y="387578"/>
                  </a:lnTo>
                  <a:lnTo>
                    <a:pt x="8788" y="397103"/>
                  </a:lnTo>
                  <a:lnTo>
                    <a:pt x="18313" y="403542"/>
                  </a:lnTo>
                  <a:lnTo>
                    <a:pt x="29997" y="405892"/>
                  </a:lnTo>
                  <a:lnTo>
                    <a:pt x="1734693" y="405892"/>
                  </a:lnTo>
                  <a:lnTo>
                    <a:pt x="1746389" y="403542"/>
                  </a:lnTo>
                  <a:lnTo>
                    <a:pt x="1755914" y="397103"/>
                  </a:lnTo>
                  <a:lnTo>
                    <a:pt x="1762315" y="387578"/>
                  </a:lnTo>
                  <a:lnTo>
                    <a:pt x="1764665" y="375920"/>
                  </a:lnTo>
                  <a:lnTo>
                    <a:pt x="1764665" y="255905"/>
                  </a:lnTo>
                  <a:close/>
                </a:path>
                <a:path w="1764664" h="406400">
                  <a:moveTo>
                    <a:pt x="1764665" y="29972"/>
                  </a:moveTo>
                  <a:lnTo>
                    <a:pt x="1762315" y="18326"/>
                  </a:lnTo>
                  <a:lnTo>
                    <a:pt x="1755914" y="8801"/>
                  </a:lnTo>
                  <a:lnTo>
                    <a:pt x="1746389" y="2362"/>
                  </a:lnTo>
                  <a:lnTo>
                    <a:pt x="1734693" y="0"/>
                  </a:lnTo>
                  <a:lnTo>
                    <a:pt x="29997" y="0"/>
                  </a:lnTo>
                  <a:lnTo>
                    <a:pt x="18313" y="2362"/>
                  </a:lnTo>
                  <a:lnTo>
                    <a:pt x="8788" y="8801"/>
                  </a:lnTo>
                  <a:lnTo>
                    <a:pt x="2349" y="18326"/>
                  </a:lnTo>
                  <a:lnTo>
                    <a:pt x="0" y="29972"/>
                  </a:lnTo>
                  <a:lnTo>
                    <a:pt x="0" y="149987"/>
                  </a:lnTo>
                  <a:lnTo>
                    <a:pt x="2349" y="161696"/>
                  </a:lnTo>
                  <a:lnTo>
                    <a:pt x="8788" y="171221"/>
                  </a:lnTo>
                  <a:lnTo>
                    <a:pt x="18313" y="177622"/>
                  </a:lnTo>
                  <a:lnTo>
                    <a:pt x="29997" y="179959"/>
                  </a:lnTo>
                  <a:lnTo>
                    <a:pt x="1734693" y="179959"/>
                  </a:lnTo>
                  <a:lnTo>
                    <a:pt x="1746389" y="177622"/>
                  </a:lnTo>
                  <a:lnTo>
                    <a:pt x="1755914" y="171221"/>
                  </a:lnTo>
                  <a:lnTo>
                    <a:pt x="1762315" y="161696"/>
                  </a:lnTo>
                  <a:lnTo>
                    <a:pt x="1764665" y="149987"/>
                  </a:lnTo>
                  <a:lnTo>
                    <a:pt x="1764665" y="29972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507288" y="1208913"/>
            <a:ext cx="2221230" cy="1174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  <a:tabLst>
                <a:tab pos="1256665" algn="l"/>
              </a:tabLst>
            </a:pPr>
            <a:r>
              <a:rPr dirty="0" sz="1200" spc="-20">
                <a:latin typeface="Arial"/>
                <a:cs typeface="Arial"/>
              </a:rPr>
              <a:t>2025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2026</a:t>
            </a:r>
            <a:endParaRPr sz="1200">
              <a:latin typeface="Arial"/>
              <a:cs typeface="Arial"/>
            </a:endParaRPr>
          </a:p>
          <a:p>
            <a:pPr marL="194945" marR="922655" indent="-182880">
              <a:lnSpc>
                <a:spcPct val="185500"/>
              </a:lnSpc>
              <a:spcBef>
                <a:spcPts val="415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Secure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early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testing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partners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Prototype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validation</a:t>
            </a:r>
            <a:endParaRPr sz="800">
              <a:latin typeface="Segoe UI"/>
              <a:cs typeface="Segoe UI"/>
            </a:endParaRPr>
          </a:p>
          <a:p>
            <a:pPr marL="15240">
              <a:lnSpc>
                <a:spcPct val="100000"/>
              </a:lnSpc>
              <a:spcBef>
                <a:spcPts val="819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Software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Control</a:t>
            </a:r>
            <a:r>
              <a:rPr dirty="0" sz="8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system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build</a:t>
            </a:r>
            <a:endParaRPr sz="800">
              <a:latin typeface="Segoe UI"/>
              <a:cs typeface="Segoe UI"/>
            </a:endParaRPr>
          </a:p>
          <a:p>
            <a:pPr marL="1195705">
              <a:lnSpc>
                <a:spcPct val="100000"/>
              </a:lnSpc>
              <a:spcBef>
                <a:spcPts val="88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Production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prototypes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2315717" y="1988566"/>
            <a:ext cx="3323590" cy="176530"/>
          </a:xfrm>
          <a:custGeom>
            <a:avLst/>
            <a:gdLst/>
            <a:ahLst/>
            <a:cxnLst/>
            <a:rect l="l" t="t" r="r" b="b"/>
            <a:pathLst>
              <a:path w="3323590" h="176530">
                <a:moveTo>
                  <a:pt x="3293872" y="0"/>
                </a:moveTo>
                <a:lnTo>
                  <a:pt x="29463" y="0"/>
                </a:lnTo>
                <a:lnTo>
                  <a:pt x="18002" y="2317"/>
                </a:lnTo>
                <a:lnTo>
                  <a:pt x="8636" y="8635"/>
                </a:lnTo>
                <a:lnTo>
                  <a:pt x="2317" y="18002"/>
                </a:lnTo>
                <a:lnTo>
                  <a:pt x="0" y="29463"/>
                </a:lnTo>
                <a:lnTo>
                  <a:pt x="0" y="147065"/>
                </a:lnTo>
                <a:lnTo>
                  <a:pt x="2317" y="158527"/>
                </a:lnTo>
                <a:lnTo>
                  <a:pt x="8635" y="167893"/>
                </a:lnTo>
                <a:lnTo>
                  <a:pt x="18002" y="174212"/>
                </a:lnTo>
                <a:lnTo>
                  <a:pt x="29463" y="176529"/>
                </a:lnTo>
                <a:lnTo>
                  <a:pt x="3293872" y="176529"/>
                </a:lnTo>
                <a:lnTo>
                  <a:pt x="3305260" y="174212"/>
                </a:lnTo>
                <a:lnTo>
                  <a:pt x="3314588" y="167894"/>
                </a:lnTo>
                <a:lnTo>
                  <a:pt x="3320893" y="158527"/>
                </a:lnTo>
                <a:lnTo>
                  <a:pt x="3323208" y="147065"/>
                </a:lnTo>
                <a:lnTo>
                  <a:pt x="3323208" y="29463"/>
                </a:lnTo>
                <a:lnTo>
                  <a:pt x="3320893" y="18002"/>
                </a:lnTo>
                <a:lnTo>
                  <a:pt x="3314588" y="8636"/>
                </a:lnTo>
                <a:lnTo>
                  <a:pt x="3305260" y="2317"/>
                </a:lnTo>
                <a:lnTo>
                  <a:pt x="3293872" y="0"/>
                </a:lnTo>
                <a:close/>
              </a:path>
            </a:pathLst>
          </a:custGeom>
          <a:solidFill>
            <a:srgbClr val="1B60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3088004" y="2000758"/>
            <a:ext cx="17786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Production ramp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industrialization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5515102" y="2770251"/>
            <a:ext cx="2983230" cy="1610360"/>
            <a:chOff x="5515102" y="2770251"/>
            <a:chExt cx="2983230" cy="1610360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8440" y="3720198"/>
              <a:ext cx="659892" cy="65989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5515102" y="2770251"/>
              <a:ext cx="1764664" cy="180340"/>
            </a:xfrm>
            <a:custGeom>
              <a:avLst/>
              <a:gdLst/>
              <a:ahLst/>
              <a:cxnLst/>
              <a:rect l="l" t="t" r="r" b="b"/>
              <a:pathLst>
                <a:path w="1764665" h="180339">
                  <a:moveTo>
                    <a:pt x="1734693" y="0"/>
                  </a:moveTo>
                  <a:lnTo>
                    <a:pt x="29972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2"/>
                  </a:lnTo>
                  <a:lnTo>
                    <a:pt x="0" y="149987"/>
                  </a:lnTo>
                  <a:lnTo>
                    <a:pt x="2361" y="161635"/>
                  </a:lnTo>
                  <a:lnTo>
                    <a:pt x="8794" y="171164"/>
                  </a:lnTo>
                  <a:lnTo>
                    <a:pt x="18323" y="177597"/>
                  </a:lnTo>
                  <a:lnTo>
                    <a:pt x="29972" y="179959"/>
                  </a:lnTo>
                  <a:lnTo>
                    <a:pt x="1734693" y="179959"/>
                  </a:lnTo>
                  <a:lnTo>
                    <a:pt x="1746341" y="177597"/>
                  </a:lnTo>
                  <a:lnTo>
                    <a:pt x="1755870" y="171164"/>
                  </a:lnTo>
                  <a:lnTo>
                    <a:pt x="1762303" y="161635"/>
                  </a:lnTo>
                  <a:lnTo>
                    <a:pt x="1764665" y="149987"/>
                  </a:lnTo>
                  <a:lnTo>
                    <a:pt x="1764665" y="29972"/>
                  </a:lnTo>
                  <a:lnTo>
                    <a:pt x="1762303" y="18323"/>
                  </a:lnTo>
                  <a:lnTo>
                    <a:pt x="1755870" y="8794"/>
                  </a:lnTo>
                  <a:lnTo>
                    <a:pt x="1746341" y="2361"/>
                  </a:lnTo>
                  <a:lnTo>
                    <a:pt x="1734693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5904103" y="2784475"/>
            <a:ext cx="9867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#3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758494" y="2717419"/>
            <a:ext cx="5001260" cy="459740"/>
            <a:chOff x="758494" y="2717419"/>
            <a:chExt cx="5001260" cy="459740"/>
          </a:xfrm>
        </p:grpSpPr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115" y="2723769"/>
              <a:ext cx="252831" cy="251968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5496940" y="2720594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4">
                  <a:moveTo>
                    <a:pt x="129539" y="0"/>
                  </a:moveTo>
                  <a:lnTo>
                    <a:pt x="179959" y="10160"/>
                  </a:lnTo>
                  <a:lnTo>
                    <a:pt x="221234" y="37845"/>
                  </a:lnTo>
                  <a:lnTo>
                    <a:pt x="249047" y="78867"/>
                  </a:lnTo>
                  <a:lnTo>
                    <a:pt x="259207" y="129158"/>
                  </a:lnTo>
                  <a:lnTo>
                    <a:pt x="256539" y="155194"/>
                  </a:lnTo>
                  <a:lnTo>
                    <a:pt x="236982" y="201422"/>
                  </a:lnTo>
                  <a:lnTo>
                    <a:pt x="202057" y="236347"/>
                  </a:lnTo>
                  <a:lnTo>
                    <a:pt x="155701" y="255778"/>
                  </a:lnTo>
                  <a:lnTo>
                    <a:pt x="129539" y="258318"/>
                  </a:lnTo>
                  <a:lnTo>
                    <a:pt x="103505" y="255778"/>
                  </a:lnTo>
                  <a:lnTo>
                    <a:pt x="57150" y="236347"/>
                  </a:lnTo>
                  <a:lnTo>
                    <a:pt x="22098" y="201422"/>
                  </a:lnTo>
                  <a:lnTo>
                    <a:pt x="2539" y="155194"/>
                  </a:lnTo>
                  <a:lnTo>
                    <a:pt x="0" y="129158"/>
                  </a:lnTo>
                  <a:lnTo>
                    <a:pt x="2539" y="103124"/>
                  </a:lnTo>
                  <a:lnTo>
                    <a:pt x="22098" y="56895"/>
                  </a:lnTo>
                  <a:lnTo>
                    <a:pt x="57150" y="21970"/>
                  </a:lnTo>
                  <a:lnTo>
                    <a:pt x="103505" y="2539"/>
                  </a:lnTo>
                  <a:lnTo>
                    <a:pt x="129539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58494" y="2759074"/>
              <a:ext cx="2693670" cy="417830"/>
            </a:xfrm>
            <a:custGeom>
              <a:avLst/>
              <a:gdLst/>
              <a:ahLst/>
              <a:cxnLst/>
              <a:rect l="l" t="t" r="r" b="b"/>
              <a:pathLst>
                <a:path w="2693670" h="417830">
                  <a:moveTo>
                    <a:pt x="2686253" y="29972"/>
                  </a:moveTo>
                  <a:lnTo>
                    <a:pt x="2683891" y="18326"/>
                  </a:lnTo>
                  <a:lnTo>
                    <a:pt x="2677452" y="8801"/>
                  </a:lnTo>
                  <a:lnTo>
                    <a:pt x="2667927" y="2362"/>
                  </a:lnTo>
                  <a:lnTo>
                    <a:pt x="2656281" y="0"/>
                  </a:lnTo>
                  <a:lnTo>
                    <a:pt x="827481" y="0"/>
                  </a:lnTo>
                  <a:lnTo>
                    <a:pt x="815822" y="2362"/>
                  </a:lnTo>
                  <a:lnTo>
                    <a:pt x="806297" y="8801"/>
                  </a:lnTo>
                  <a:lnTo>
                    <a:pt x="799858" y="18326"/>
                  </a:lnTo>
                  <a:lnTo>
                    <a:pt x="797509" y="29972"/>
                  </a:lnTo>
                  <a:lnTo>
                    <a:pt x="797509" y="149987"/>
                  </a:lnTo>
                  <a:lnTo>
                    <a:pt x="799858" y="161696"/>
                  </a:lnTo>
                  <a:lnTo>
                    <a:pt x="806297" y="171221"/>
                  </a:lnTo>
                  <a:lnTo>
                    <a:pt x="815822" y="177622"/>
                  </a:lnTo>
                  <a:lnTo>
                    <a:pt x="827481" y="179959"/>
                  </a:lnTo>
                  <a:lnTo>
                    <a:pt x="2656281" y="179959"/>
                  </a:lnTo>
                  <a:lnTo>
                    <a:pt x="2667927" y="177622"/>
                  </a:lnTo>
                  <a:lnTo>
                    <a:pt x="2677452" y="171221"/>
                  </a:lnTo>
                  <a:lnTo>
                    <a:pt x="2683891" y="161696"/>
                  </a:lnTo>
                  <a:lnTo>
                    <a:pt x="2686253" y="149987"/>
                  </a:lnTo>
                  <a:lnTo>
                    <a:pt x="2686253" y="29972"/>
                  </a:lnTo>
                  <a:close/>
                </a:path>
                <a:path w="2693670" h="417830">
                  <a:moveTo>
                    <a:pt x="2693619" y="267589"/>
                  </a:moveTo>
                  <a:lnTo>
                    <a:pt x="2691257" y="255943"/>
                  </a:lnTo>
                  <a:lnTo>
                    <a:pt x="2684818" y="246418"/>
                  </a:lnTo>
                  <a:lnTo>
                    <a:pt x="2675293" y="239979"/>
                  </a:lnTo>
                  <a:lnTo>
                    <a:pt x="2663647" y="237617"/>
                  </a:lnTo>
                  <a:lnTo>
                    <a:pt x="29997" y="237617"/>
                  </a:lnTo>
                  <a:lnTo>
                    <a:pt x="18313" y="239979"/>
                  </a:lnTo>
                  <a:lnTo>
                    <a:pt x="8788" y="246418"/>
                  </a:lnTo>
                  <a:lnTo>
                    <a:pt x="2349" y="255943"/>
                  </a:lnTo>
                  <a:lnTo>
                    <a:pt x="0" y="267589"/>
                  </a:lnTo>
                  <a:lnTo>
                    <a:pt x="0" y="387604"/>
                  </a:lnTo>
                  <a:lnTo>
                    <a:pt x="2349" y="399313"/>
                  </a:lnTo>
                  <a:lnTo>
                    <a:pt x="8788" y="408838"/>
                  </a:lnTo>
                  <a:lnTo>
                    <a:pt x="18313" y="415239"/>
                  </a:lnTo>
                  <a:lnTo>
                    <a:pt x="29997" y="417576"/>
                  </a:lnTo>
                  <a:lnTo>
                    <a:pt x="2663647" y="417576"/>
                  </a:lnTo>
                  <a:lnTo>
                    <a:pt x="2675293" y="415239"/>
                  </a:lnTo>
                  <a:lnTo>
                    <a:pt x="2684818" y="408838"/>
                  </a:lnTo>
                  <a:lnTo>
                    <a:pt x="2691257" y="399313"/>
                  </a:lnTo>
                  <a:lnTo>
                    <a:pt x="2693619" y="387604"/>
                  </a:lnTo>
                  <a:lnTo>
                    <a:pt x="2693619" y="267589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918159" y="2773172"/>
            <a:ext cx="2418715" cy="38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Pilot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trials,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regulatory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approvals</a:t>
            </a:r>
            <a:endParaRPr sz="800">
              <a:latin typeface="Segoe UI"/>
              <a:cs typeface="Segoe UI"/>
            </a:endParaRPr>
          </a:p>
          <a:p>
            <a:pPr algn="r" marR="48895">
              <a:lnSpc>
                <a:spcPct val="100000"/>
              </a:lnSpc>
              <a:spcBef>
                <a:spcPts val="915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OEM</a:t>
            </a:r>
            <a:r>
              <a:rPr dirty="0" sz="8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Partnerships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secured,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commercial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trials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expand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5639942" y="3365880"/>
            <a:ext cx="1764664" cy="180340"/>
          </a:xfrm>
          <a:custGeom>
            <a:avLst/>
            <a:gdLst/>
            <a:ahLst/>
            <a:cxnLst/>
            <a:rect l="l" t="t" r="r" b="b"/>
            <a:pathLst>
              <a:path w="1764665" h="180339">
                <a:moveTo>
                  <a:pt x="1734692" y="0"/>
                </a:moveTo>
                <a:lnTo>
                  <a:pt x="29972" y="0"/>
                </a:lnTo>
                <a:lnTo>
                  <a:pt x="18323" y="2361"/>
                </a:lnTo>
                <a:lnTo>
                  <a:pt x="8794" y="8794"/>
                </a:lnTo>
                <a:lnTo>
                  <a:pt x="2361" y="18323"/>
                </a:lnTo>
                <a:lnTo>
                  <a:pt x="0" y="29972"/>
                </a:lnTo>
                <a:lnTo>
                  <a:pt x="0" y="149987"/>
                </a:lnTo>
                <a:lnTo>
                  <a:pt x="2361" y="161688"/>
                </a:lnTo>
                <a:lnTo>
                  <a:pt x="8794" y="171211"/>
                </a:lnTo>
                <a:lnTo>
                  <a:pt x="18323" y="177615"/>
                </a:lnTo>
                <a:lnTo>
                  <a:pt x="29972" y="179959"/>
                </a:lnTo>
                <a:lnTo>
                  <a:pt x="1734692" y="179959"/>
                </a:lnTo>
                <a:lnTo>
                  <a:pt x="1746341" y="177615"/>
                </a:lnTo>
                <a:lnTo>
                  <a:pt x="1755870" y="171211"/>
                </a:lnTo>
                <a:lnTo>
                  <a:pt x="1762303" y="161688"/>
                </a:lnTo>
                <a:lnTo>
                  <a:pt x="1764664" y="149987"/>
                </a:lnTo>
                <a:lnTo>
                  <a:pt x="1764664" y="29972"/>
                </a:lnTo>
                <a:lnTo>
                  <a:pt x="1762303" y="18323"/>
                </a:lnTo>
                <a:lnTo>
                  <a:pt x="1755870" y="8794"/>
                </a:lnTo>
                <a:lnTo>
                  <a:pt x="1746341" y="2361"/>
                </a:lnTo>
                <a:lnTo>
                  <a:pt x="1734692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5912865" y="3380359"/>
            <a:ext cx="1220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Passenger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Car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#3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342950" y="2500248"/>
            <a:ext cx="5499735" cy="1093470"/>
            <a:chOff x="342950" y="2500248"/>
            <a:chExt cx="5499735" cy="1093470"/>
          </a:xfrm>
        </p:grpSpPr>
        <p:pic>
          <p:nvPicPr>
            <p:cNvPr id="67" name="object 6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427" y="3335400"/>
              <a:ext cx="252831" cy="251968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5580252" y="3332225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39" y="0"/>
                  </a:moveTo>
                  <a:lnTo>
                    <a:pt x="180086" y="10160"/>
                  </a:lnTo>
                  <a:lnTo>
                    <a:pt x="221234" y="37846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39" y="155194"/>
                  </a:lnTo>
                  <a:lnTo>
                    <a:pt x="237109" y="201422"/>
                  </a:lnTo>
                  <a:lnTo>
                    <a:pt x="202057" y="236347"/>
                  </a:lnTo>
                  <a:lnTo>
                    <a:pt x="155701" y="255778"/>
                  </a:lnTo>
                  <a:lnTo>
                    <a:pt x="129539" y="258318"/>
                  </a:lnTo>
                  <a:lnTo>
                    <a:pt x="103505" y="255778"/>
                  </a:lnTo>
                  <a:lnTo>
                    <a:pt x="57150" y="236347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6"/>
                  </a:lnTo>
                  <a:lnTo>
                    <a:pt x="57150" y="21971"/>
                  </a:lnTo>
                  <a:lnTo>
                    <a:pt x="103505" y="2540"/>
                  </a:lnTo>
                  <a:lnTo>
                    <a:pt x="129539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42950" y="2500248"/>
              <a:ext cx="2726055" cy="180340"/>
            </a:xfrm>
            <a:custGeom>
              <a:avLst/>
              <a:gdLst/>
              <a:ahLst/>
              <a:cxnLst/>
              <a:rect l="l" t="t" r="r" b="b"/>
              <a:pathLst>
                <a:path w="2726055" h="180339">
                  <a:moveTo>
                    <a:pt x="2695905" y="0"/>
                  </a:moveTo>
                  <a:lnTo>
                    <a:pt x="29997" y="0"/>
                  </a:lnTo>
                  <a:lnTo>
                    <a:pt x="18318" y="2343"/>
                  </a:lnTo>
                  <a:lnTo>
                    <a:pt x="8783" y="8747"/>
                  </a:lnTo>
                  <a:lnTo>
                    <a:pt x="2356" y="18270"/>
                  </a:lnTo>
                  <a:lnTo>
                    <a:pt x="0" y="29971"/>
                  </a:lnTo>
                  <a:lnTo>
                    <a:pt x="0" y="149987"/>
                  </a:lnTo>
                  <a:lnTo>
                    <a:pt x="2356" y="161635"/>
                  </a:lnTo>
                  <a:lnTo>
                    <a:pt x="8783" y="171164"/>
                  </a:lnTo>
                  <a:lnTo>
                    <a:pt x="18318" y="177597"/>
                  </a:lnTo>
                  <a:lnTo>
                    <a:pt x="29997" y="179958"/>
                  </a:lnTo>
                  <a:lnTo>
                    <a:pt x="2695905" y="179958"/>
                  </a:lnTo>
                  <a:lnTo>
                    <a:pt x="2707607" y="177597"/>
                  </a:lnTo>
                  <a:lnTo>
                    <a:pt x="2717130" y="171164"/>
                  </a:lnTo>
                  <a:lnTo>
                    <a:pt x="2723533" y="161635"/>
                  </a:lnTo>
                  <a:lnTo>
                    <a:pt x="2725877" y="149987"/>
                  </a:lnTo>
                  <a:lnTo>
                    <a:pt x="2725877" y="29971"/>
                  </a:lnTo>
                  <a:lnTo>
                    <a:pt x="2723533" y="18270"/>
                  </a:lnTo>
                  <a:lnTo>
                    <a:pt x="2717130" y="8747"/>
                  </a:lnTo>
                  <a:lnTo>
                    <a:pt x="2707607" y="2343"/>
                  </a:lnTo>
                  <a:lnTo>
                    <a:pt x="2695905" y="0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542645" y="2514346"/>
            <a:ext cx="2324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Prototype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deployment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limited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test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environments</a:t>
            </a:r>
            <a:endParaRPr sz="800">
              <a:latin typeface="Segoe UI"/>
              <a:cs typeface="Segoe UI"/>
            </a:endParaRPr>
          </a:p>
        </p:txBody>
      </p:sp>
      <p:graphicFrame>
        <p:nvGraphicFramePr>
          <p:cNvPr id="71" name="object 71" descr=""/>
          <p:cNvGraphicFramePr>
            <a:graphicFrameLocks noGrp="1"/>
          </p:cNvGraphicFramePr>
          <p:nvPr/>
        </p:nvGraphicFramePr>
        <p:xfrm>
          <a:off x="287337" y="848563"/>
          <a:ext cx="8645525" cy="330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4565"/>
                <a:gridCol w="1653539"/>
                <a:gridCol w="4655185"/>
              </a:tblGrid>
              <a:tr h="330835"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Prototype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development</a:t>
                      </a:r>
                      <a:r>
                        <a:rPr dirty="0" sz="800" spc="-1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&amp;</a:t>
                      </a:r>
                      <a:r>
                        <a:rPr dirty="0" sz="800" spc="-3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Testing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99695">
                    <a:lnL w="28575">
                      <a:solidFill>
                        <a:srgbClr val="163567"/>
                      </a:solidFill>
                      <a:prstDash val="solid"/>
                    </a:lnL>
                    <a:lnR w="28575">
                      <a:solidFill>
                        <a:srgbClr val="163567"/>
                      </a:solidFill>
                      <a:prstDash val="solid"/>
                    </a:lnR>
                    <a:lnT w="28575">
                      <a:solidFill>
                        <a:srgbClr val="163567"/>
                      </a:solidFill>
                      <a:prstDash val="solid"/>
                    </a:lnT>
                    <a:lnB w="28575">
                      <a:solidFill>
                        <a:srgbClr val="163567"/>
                      </a:solidFill>
                      <a:prstDash val="solid"/>
                    </a:lnB>
                    <a:solidFill>
                      <a:srgbClr val="4285F4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4659" marR="113664" indent="-335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Pre-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Commercial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Deployment</a:t>
                      </a:r>
                      <a:r>
                        <a:rPr dirty="0" sz="800" spc="-2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&amp;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OEM</a:t>
                      </a:r>
                      <a:r>
                        <a:rPr dirty="0" sz="800" spc="-1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Integration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163567"/>
                      </a:solidFill>
                      <a:prstDash val="solid"/>
                    </a:lnL>
                    <a:lnR w="28575">
                      <a:solidFill>
                        <a:srgbClr val="163567"/>
                      </a:solidFill>
                      <a:prstDash val="solid"/>
                    </a:lnR>
                    <a:lnT w="28575">
                      <a:solidFill>
                        <a:srgbClr val="163567"/>
                      </a:solidFill>
                      <a:prstDash val="solid"/>
                    </a:lnT>
                    <a:lnB w="28575">
                      <a:solidFill>
                        <a:srgbClr val="163567"/>
                      </a:solidFill>
                      <a:prstDash val="solid"/>
                    </a:lnB>
                    <a:solidFill>
                      <a:srgbClr val="4285F4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Full</a:t>
                      </a:r>
                      <a:r>
                        <a:rPr dirty="0" sz="800" spc="-3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scale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production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04775">
                    <a:lnL w="28575">
                      <a:solidFill>
                        <a:srgbClr val="163567"/>
                      </a:solidFill>
                      <a:prstDash val="solid"/>
                    </a:lnL>
                    <a:lnR w="28575">
                      <a:solidFill>
                        <a:srgbClr val="163567"/>
                      </a:solidFill>
                      <a:prstDash val="solid"/>
                    </a:lnR>
                    <a:lnT w="28575">
                      <a:solidFill>
                        <a:srgbClr val="163567"/>
                      </a:solidFill>
                      <a:prstDash val="solid"/>
                    </a:lnT>
                    <a:lnB w="28575">
                      <a:solidFill>
                        <a:srgbClr val="163567"/>
                      </a:solidFill>
                      <a:prstDash val="solid"/>
                    </a:lnB>
                    <a:solidFill>
                      <a:srgbClr val="4285F4">
                        <a:alpha val="2509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" name="object 72" descr=""/>
          <p:cNvSpPr/>
          <p:nvPr/>
        </p:nvSpPr>
        <p:spPr>
          <a:xfrm>
            <a:off x="5500115" y="4221950"/>
            <a:ext cx="2338705" cy="180340"/>
          </a:xfrm>
          <a:custGeom>
            <a:avLst/>
            <a:gdLst/>
            <a:ahLst/>
            <a:cxnLst/>
            <a:rect l="l" t="t" r="r" b="b"/>
            <a:pathLst>
              <a:path w="2338704" h="180339">
                <a:moveTo>
                  <a:pt x="2308352" y="0"/>
                </a:moveTo>
                <a:lnTo>
                  <a:pt x="29972" y="0"/>
                </a:lnTo>
                <a:lnTo>
                  <a:pt x="18323" y="2358"/>
                </a:lnTo>
                <a:lnTo>
                  <a:pt x="8794" y="8789"/>
                </a:lnTo>
                <a:lnTo>
                  <a:pt x="2361" y="18329"/>
                </a:lnTo>
                <a:lnTo>
                  <a:pt x="0" y="30010"/>
                </a:lnTo>
                <a:lnTo>
                  <a:pt x="0" y="149999"/>
                </a:lnTo>
                <a:lnTo>
                  <a:pt x="2361" y="161680"/>
                </a:lnTo>
                <a:lnTo>
                  <a:pt x="8794" y="171219"/>
                </a:lnTo>
                <a:lnTo>
                  <a:pt x="18323" y="177651"/>
                </a:lnTo>
                <a:lnTo>
                  <a:pt x="29972" y="180009"/>
                </a:lnTo>
                <a:lnTo>
                  <a:pt x="2308352" y="180009"/>
                </a:lnTo>
                <a:lnTo>
                  <a:pt x="2320000" y="177651"/>
                </a:lnTo>
                <a:lnTo>
                  <a:pt x="2329529" y="171219"/>
                </a:lnTo>
                <a:lnTo>
                  <a:pt x="2335962" y="161680"/>
                </a:lnTo>
                <a:lnTo>
                  <a:pt x="2338324" y="149999"/>
                </a:lnTo>
                <a:lnTo>
                  <a:pt x="2338324" y="30010"/>
                </a:lnTo>
                <a:lnTo>
                  <a:pt x="2335962" y="18329"/>
                </a:lnTo>
                <a:lnTo>
                  <a:pt x="2329529" y="8789"/>
                </a:lnTo>
                <a:lnTo>
                  <a:pt x="2320000" y="2358"/>
                </a:lnTo>
                <a:lnTo>
                  <a:pt x="2308352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4733671" y="3663822"/>
            <a:ext cx="2970530" cy="720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Passenger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Car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#2</a:t>
            </a:r>
            <a:endParaRPr sz="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800">
              <a:latin typeface="Segoe UI"/>
              <a:cs typeface="Segoe UI"/>
            </a:endParaRPr>
          </a:p>
          <a:p>
            <a:pPr marL="838835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Global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scale-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additional</a:t>
            </a:r>
            <a:r>
              <a:rPr dirty="0" sz="800" spc="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expansion</a:t>
            </a:r>
            <a:endParaRPr sz="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Segoe UI"/>
              <a:cs typeface="Segoe UI"/>
            </a:endParaRPr>
          </a:p>
          <a:p>
            <a:pPr marL="131445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Aerospace,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Defense,</a:t>
            </a:r>
            <a:r>
              <a:rPr dirty="0" sz="8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Marine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3242817" y="2224151"/>
            <a:ext cx="5255895" cy="2228215"/>
            <a:chOff x="3242817" y="2224151"/>
            <a:chExt cx="5255895" cy="2228215"/>
          </a:xfrm>
        </p:grpSpPr>
        <p:pic>
          <p:nvPicPr>
            <p:cNvPr id="75" name="object 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4132" y="4185958"/>
              <a:ext cx="251967" cy="251993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5370957" y="418275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158" y="0"/>
                  </a:moveTo>
                  <a:lnTo>
                    <a:pt x="179450" y="10159"/>
                  </a:lnTo>
                  <a:lnTo>
                    <a:pt x="220471" y="37846"/>
                  </a:lnTo>
                  <a:lnTo>
                    <a:pt x="248157" y="78905"/>
                  </a:lnTo>
                  <a:lnTo>
                    <a:pt x="258317" y="129197"/>
                  </a:lnTo>
                  <a:lnTo>
                    <a:pt x="255650" y="155219"/>
                  </a:lnTo>
                  <a:lnTo>
                    <a:pt x="236219" y="201422"/>
                  </a:lnTo>
                  <a:lnTo>
                    <a:pt x="201421" y="236321"/>
                  </a:lnTo>
                  <a:lnTo>
                    <a:pt x="155193" y="255765"/>
                  </a:lnTo>
                  <a:lnTo>
                    <a:pt x="129158" y="258381"/>
                  </a:lnTo>
                  <a:lnTo>
                    <a:pt x="103123" y="255765"/>
                  </a:lnTo>
                  <a:lnTo>
                    <a:pt x="56895" y="236321"/>
                  </a:lnTo>
                  <a:lnTo>
                    <a:pt x="21970" y="201422"/>
                  </a:lnTo>
                  <a:lnTo>
                    <a:pt x="2539" y="155219"/>
                  </a:lnTo>
                  <a:lnTo>
                    <a:pt x="0" y="129197"/>
                  </a:lnTo>
                  <a:lnTo>
                    <a:pt x="2539" y="103162"/>
                  </a:lnTo>
                  <a:lnTo>
                    <a:pt x="21970" y="56959"/>
                  </a:lnTo>
                  <a:lnTo>
                    <a:pt x="56895" y="22072"/>
                  </a:lnTo>
                  <a:lnTo>
                    <a:pt x="103123" y="2628"/>
                  </a:lnTo>
                  <a:lnTo>
                    <a:pt x="129158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926" y="4193514"/>
              <a:ext cx="251968" cy="251993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5635751" y="4190326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159" y="0"/>
                  </a:moveTo>
                  <a:lnTo>
                    <a:pt x="179450" y="10147"/>
                  </a:lnTo>
                  <a:lnTo>
                    <a:pt x="220472" y="37833"/>
                  </a:lnTo>
                  <a:lnTo>
                    <a:pt x="248158" y="78905"/>
                  </a:lnTo>
                  <a:lnTo>
                    <a:pt x="258318" y="129184"/>
                  </a:lnTo>
                  <a:lnTo>
                    <a:pt x="255777" y="155219"/>
                  </a:lnTo>
                  <a:lnTo>
                    <a:pt x="236347" y="201422"/>
                  </a:lnTo>
                  <a:lnTo>
                    <a:pt x="201422" y="236308"/>
                  </a:lnTo>
                  <a:lnTo>
                    <a:pt x="155194" y="255752"/>
                  </a:lnTo>
                  <a:lnTo>
                    <a:pt x="129159" y="258381"/>
                  </a:lnTo>
                  <a:lnTo>
                    <a:pt x="103124" y="255752"/>
                  </a:lnTo>
                  <a:lnTo>
                    <a:pt x="56896" y="236308"/>
                  </a:lnTo>
                  <a:lnTo>
                    <a:pt x="22098" y="201422"/>
                  </a:lnTo>
                  <a:lnTo>
                    <a:pt x="2667" y="155219"/>
                  </a:lnTo>
                  <a:lnTo>
                    <a:pt x="0" y="129184"/>
                  </a:lnTo>
                  <a:lnTo>
                    <a:pt x="2667" y="103162"/>
                  </a:lnTo>
                  <a:lnTo>
                    <a:pt x="22098" y="56959"/>
                  </a:lnTo>
                  <a:lnTo>
                    <a:pt x="56896" y="22059"/>
                  </a:lnTo>
                  <a:lnTo>
                    <a:pt x="103124" y="2616"/>
                  </a:lnTo>
                  <a:lnTo>
                    <a:pt x="129159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242817" y="2224151"/>
              <a:ext cx="5255895" cy="176530"/>
            </a:xfrm>
            <a:custGeom>
              <a:avLst/>
              <a:gdLst/>
              <a:ahLst/>
              <a:cxnLst/>
              <a:rect l="l" t="t" r="r" b="b"/>
              <a:pathLst>
                <a:path w="5255895" h="176530">
                  <a:moveTo>
                    <a:pt x="5226558" y="0"/>
                  </a:moveTo>
                  <a:lnTo>
                    <a:pt x="29336" y="0"/>
                  </a:lnTo>
                  <a:lnTo>
                    <a:pt x="17895" y="2317"/>
                  </a:lnTo>
                  <a:lnTo>
                    <a:pt x="8572" y="8635"/>
                  </a:lnTo>
                  <a:lnTo>
                    <a:pt x="2297" y="18002"/>
                  </a:lnTo>
                  <a:lnTo>
                    <a:pt x="0" y="29463"/>
                  </a:lnTo>
                  <a:lnTo>
                    <a:pt x="0" y="147066"/>
                  </a:lnTo>
                  <a:lnTo>
                    <a:pt x="2297" y="158527"/>
                  </a:lnTo>
                  <a:lnTo>
                    <a:pt x="8572" y="167894"/>
                  </a:lnTo>
                  <a:lnTo>
                    <a:pt x="17895" y="174212"/>
                  </a:lnTo>
                  <a:lnTo>
                    <a:pt x="29336" y="176530"/>
                  </a:lnTo>
                  <a:lnTo>
                    <a:pt x="5226558" y="176530"/>
                  </a:lnTo>
                  <a:lnTo>
                    <a:pt x="5237946" y="174212"/>
                  </a:lnTo>
                  <a:lnTo>
                    <a:pt x="5247274" y="167894"/>
                  </a:lnTo>
                  <a:lnTo>
                    <a:pt x="5253579" y="158527"/>
                  </a:lnTo>
                  <a:lnTo>
                    <a:pt x="5255895" y="147066"/>
                  </a:lnTo>
                  <a:lnTo>
                    <a:pt x="5255895" y="29463"/>
                  </a:lnTo>
                  <a:lnTo>
                    <a:pt x="5253579" y="18002"/>
                  </a:lnTo>
                  <a:lnTo>
                    <a:pt x="5247274" y="8636"/>
                  </a:lnTo>
                  <a:lnTo>
                    <a:pt x="5237946" y="2317"/>
                  </a:lnTo>
                  <a:lnTo>
                    <a:pt x="5226558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/>
          <p:nvPr/>
        </p:nvSpPr>
        <p:spPr>
          <a:xfrm>
            <a:off x="5481954" y="2236470"/>
            <a:ext cx="7785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Mass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production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188" y="2303348"/>
            <a:ext cx="4357496" cy="73753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7042150" y="4362450"/>
            <a:ext cx="2051050" cy="692150"/>
          </a:xfrm>
          <a:custGeom>
            <a:avLst/>
            <a:gdLst/>
            <a:ahLst/>
            <a:cxnLst/>
            <a:rect l="l" t="t" r="r" b="b"/>
            <a:pathLst>
              <a:path w="2051050" h="692150">
                <a:moveTo>
                  <a:pt x="2051050" y="0"/>
                </a:moveTo>
                <a:lnTo>
                  <a:pt x="0" y="0"/>
                </a:lnTo>
                <a:lnTo>
                  <a:pt x="0" y="692150"/>
                </a:lnTo>
                <a:lnTo>
                  <a:pt x="2051050" y="692150"/>
                </a:lnTo>
                <a:lnTo>
                  <a:pt x="2051050" y="0"/>
                </a:lnTo>
                <a:close/>
              </a:path>
            </a:pathLst>
          </a:custGeom>
          <a:solidFill>
            <a:srgbClr val="1A1A3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593" y="1538427"/>
            <a:ext cx="7365365" cy="1871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Information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provided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informational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purposes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only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does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constitute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offer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solicitation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sell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shares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endParaRPr sz="1100">
              <a:latin typeface="Segoe UI"/>
              <a:cs typeface="Segoe UI"/>
            </a:endParaRPr>
          </a:p>
          <a:p>
            <a:pPr algn="ctr" marL="64135" marR="57150" indent="-2540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securities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Company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related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associated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company.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such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offer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solicitation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will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made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only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by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means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Company’s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confidential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offering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memorandum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accordance</a:t>
            </a:r>
            <a:r>
              <a:rPr dirty="0" sz="11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terms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applicable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securities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other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laws.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None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information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analyses</a:t>
            </a:r>
            <a:r>
              <a:rPr dirty="0" sz="11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presented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intended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form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basis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any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investment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decision,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specific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recommendations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 are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intended.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Accordingly,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 this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document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does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constitute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investment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advice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counsel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solicitation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investment</a:t>
            </a:r>
            <a:r>
              <a:rPr dirty="0" sz="11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security.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This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document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does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constitute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form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part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of,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should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construed as,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offer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sale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subscription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of,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invitation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offer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buy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endParaRPr sz="1100">
              <a:latin typeface="Segoe UI"/>
              <a:cs typeface="Segoe UI"/>
            </a:endParaRPr>
          </a:p>
          <a:p>
            <a:pPr algn="ctr" marL="19685" marR="1397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subscribe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for,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securities,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nor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should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it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part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it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form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basis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of,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relied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connection with,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any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contract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commitment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whatsoever.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Company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expressly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disclaims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responsibility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direct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or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consequential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loss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damage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kind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whatsoever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arising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directly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indirectly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from: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(i)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reliance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information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contained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herein,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(ii)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error,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omission</a:t>
            </a:r>
            <a:r>
              <a:rPr dirty="0" sz="11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inaccuracy</a:t>
            </a:r>
            <a:r>
              <a:rPr dirty="0" sz="11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such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information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(iii)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action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resulting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therefrom.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61788" y="2934233"/>
            <a:ext cx="3897629" cy="2116455"/>
            <a:chOff x="5161788" y="2934233"/>
            <a:chExt cx="3897629" cy="2116455"/>
          </a:xfrm>
        </p:grpSpPr>
        <p:sp>
          <p:nvSpPr>
            <p:cNvPr id="3" name="object 3" descr=""/>
            <p:cNvSpPr/>
            <p:nvPr/>
          </p:nvSpPr>
          <p:spPr>
            <a:xfrm>
              <a:off x="5161788" y="2934233"/>
              <a:ext cx="2595880" cy="1839595"/>
            </a:xfrm>
            <a:custGeom>
              <a:avLst/>
              <a:gdLst/>
              <a:ahLst/>
              <a:cxnLst/>
              <a:rect l="l" t="t" r="r" b="b"/>
              <a:pathLst>
                <a:path w="2595879" h="1839595">
                  <a:moveTo>
                    <a:pt x="2595498" y="0"/>
                  </a:moveTo>
                  <a:lnTo>
                    <a:pt x="0" y="0"/>
                  </a:lnTo>
                  <a:lnTo>
                    <a:pt x="0" y="1839595"/>
                  </a:lnTo>
                  <a:lnTo>
                    <a:pt x="2595498" y="1839595"/>
                  </a:lnTo>
                  <a:lnTo>
                    <a:pt x="2595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39928" y="3075701"/>
              <a:ext cx="2164080" cy="1579245"/>
            </a:xfrm>
            <a:custGeom>
              <a:avLst/>
              <a:gdLst/>
              <a:ahLst/>
              <a:cxnLst/>
              <a:rect l="l" t="t" r="r" b="b"/>
              <a:pathLst>
                <a:path w="2164079" h="1579245">
                  <a:moveTo>
                    <a:pt x="0" y="1579237"/>
                  </a:moveTo>
                  <a:lnTo>
                    <a:pt x="0" y="0"/>
                  </a:lnTo>
                </a:path>
                <a:path w="2164079" h="1579245">
                  <a:moveTo>
                    <a:pt x="216379" y="1579237"/>
                  </a:moveTo>
                  <a:lnTo>
                    <a:pt x="216379" y="0"/>
                  </a:lnTo>
                </a:path>
                <a:path w="2164079" h="1579245">
                  <a:moveTo>
                    <a:pt x="432758" y="1579237"/>
                  </a:moveTo>
                  <a:lnTo>
                    <a:pt x="432758" y="0"/>
                  </a:lnTo>
                </a:path>
                <a:path w="2164079" h="1579245">
                  <a:moveTo>
                    <a:pt x="649092" y="1579237"/>
                  </a:moveTo>
                  <a:lnTo>
                    <a:pt x="649091" y="0"/>
                  </a:lnTo>
                </a:path>
                <a:path w="2164079" h="1579245">
                  <a:moveTo>
                    <a:pt x="865471" y="1579237"/>
                  </a:moveTo>
                  <a:lnTo>
                    <a:pt x="865471" y="0"/>
                  </a:lnTo>
                </a:path>
                <a:path w="2164079" h="1579245">
                  <a:moveTo>
                    <a:pt x="1081943" y="1579237"/>
                  </a:moveTo>
                  <a:lnTo>
                    <a:pt x="1081942" y="0"/>
                  </a:lnTo>
                </a:path>
                <a:path w="2164079" h="1579245">
                  <a:moveTo>
                    <a:pt x="1298230" y="1579237"/>
                  </a:moveTo>
                  <a:lnTo>
                    <a:pt x="1298229" y="0"/>
                  </a:lnTo>
                </a:path>
                <a:path w="2164079" h="1579245">
                  <a:moveTo>
                    <a:pt x="1514609" y="1579237"/>
                  </a:moveTo>
                  <a:lnTo>
                    <a:pt x="1514609" y="0"/>
                  </a:lnTo>
                </a:path>
                <a:path w="2164079" h="1579245">
                  <a:moveTo>
                    <a:pt x="1730988" y="1579237"/>
                  </a:moveTo>
                  <a:lnTo>
                    <a:pt x="1730988" y="0"/>
                  </a:lnTo>
                </a:path>
                <a:path w="2164079" h="1579245">
                  <a:moveTo>
                    <a:pt x="1947368" y="1579237"/>
                  </a:moveTo>
                  <a:lnTo>
                    <a:pt x="1947367" y="0"/>
                  </a:lnTo>
                </a:path>
                <a:path w="2164079" h="1579245">
                  <a:moveTo>
                    <a:pt x="2163747" y="1579237"/>
                  </a:moveTo>
                  <a:lnTo>
                    <a:pt x="2163747" y="0"/>
                  </a:lnTo>
                </a:path>
                <a:path w="2164079" h="1579245">
                  <a:moveTo>
                    <a:pt x="2163747" y="1579237"/>
                  </a:moveTo>
                  <a:lnTo>
                    <a:pt x="0" y="1579237"/>
                  </a:lnTo>
                </a:path>
                <a:path w="2164079" h="1579245">
                  <a:moveTo>
                    <a:pt x="2163747" y="1421310"/>
                  </a:moveTo>
                  <a:lnTo>
                    <a:pt x="0" y="1421310"/>
                  </a:lnTo>
                </a:path>
                <a:path w="2164079" h="1579245">
                  <a:moveTo>
                    <a:pt x="2163747" y="1263384"/>
                  </a:moveTo>
                  <a:lnTo>
                    <a:pt x="0" y="1263384"/>
                  </a:lnTo>
                </a:path>
                <a:path w="2164079" h="1579245">
                  <a:moveTo>
                    <a:pt x="2163747" y="1105457"/>
                  </a:moveTo>
                  <a:lnTo>
                    <a:pt x="0" y="1105457"/>
                  </a:lnTo>
                </a:path>
                <a:path w="2164079" h="1579245">
                  <a:moveTo>
                    <a:pt x="2163747" y="947531"/>
                  </a:moveTo>
                  <a:lnTo>
                    <a:pt x="0" y="947531"/>
                  </a:lnTo>
                </a:path>
                <a:path w="2164079" h="1579245">
                  <a:moveTo>
                    <a:pt x="2163747" y="789632"/>
                  </a:moveTo>
                  <a:lnTo>
                    <a:pt x="0" y="789632"/>
                  </a:lnTo>
                </a:path>
                <a:path w="2164079" h="1579245">
                  <a:moveTo>
                    <a:pt x="2163747" y="631724"/>
                  </a:moveTo>
                  <a:lnTo>
                    <a:pt x="0" y="631724"/>
                  </a:lnTo>
                </a:path>
                <a:path w="2164079" h="1579245">
                  <a:moveTo>
                    <a:pt x="2163747" y="473724"/>
                  </a:moveTo>
                  <a:lnTo>
                    <a:pt x="0" y="473724"/>
                  </a:lnTo>
                </a:path>
                <a:path w="2164079" h="1579245">
                  <a:moveTo>
                    <a:pt x="2163747" y="315816"/>
                  </a:moveTo>
                  <a:lnTo>
                    <a:pt x="0" y="315816"/>
                  </a:lnTo>
                </a:path>
                <a:path w="2164079" h="1579245">
                  <a:moveTo>
                    <a:pt x="2163747" y="157908"/>
                  </a:moveTo>
                  <a:lnTo>
                    <a:pt x="0" y="157908"/>
                  </a:lnTo>
                </a:path>
              </a:pathLst>
            </a:custGeom>
            <a:ln w="3175">
              <a:solidFill>
                <a:srgbClr val="AEAEB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339928" y="3075701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79" h="0">
                  <a:moveTo>
                    <a:pt x="0" y="0"/>
                  </a:moveTo>
                  <a:lnTo>
                    <a:pt x="459400" y="0"/>
                  </a:lnTo>
                </a:path>
                <a:path w="2164079" h="0">
                  <a:moveTo>
                    <a:pt x="1933616" y="0"/>
                  </a:moveTo>
                  <a:lnTo>
                    <a:pt x="2163747" y="0"/>
                  </a:lnTo>
                </a:path>
              </a:pathLst>
            </a:custGeom>
            <a:ln w="3175">
              <a:solidFill>
                <a:srgbClr val="AEAEB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39928" y="3075701"/>
              <a:ext cx="2164080" cy="1579245"/>
            </a:xfrm>
            <a:custGeom>
              <a:avLst/>
              <a:gdLst/>
              <a:ahLst/>
              <a:cxnLst/>
              <a:rect l="l" t="t" r="r" b="b"/>
              <a:pathLst>
                <a:path w="2164079" h="1579245">
                  <a:moveTo>
                    <a:pt x="0" y="1579237"/>
                  </a:moveTo>
                  <a:lnTo>
                    <a:pt x="2163747" y="1579237"/>
                  </a:lnTo>
                </a:path>
                <a:path w="2164079" h="1579245">
                  <a:moveTo>
                    <a:pt x="0" y="1579237"/>
                  </a:moveTo>
                  <a:lnTo>
                    <a:pt x="0" y="1557585"/>
                  </a:lnTo>
                </a:path>
                <a:path w="2164079" h="1579245">
                  <a:moveTo>
                    <a:pt x="0" y="1579237"/>
                  </a:moveTo>
                  <a:lnTo>
                    <a:pt x="0" y="0"/>
                  </a:lnTo>
                </a:path>
                <a:path w="2164079" h="1579245">
                  <a:moveTo>
                    <a:pt x="0" y="1579237"/>
                  </a:moveTo>
                  <a:lnTo>
                    <a:pt x="21638" y="1579237"/>
                  </a:lnTo>
                </a:path>
                <a:path w="2164079" h="1579245">
                  <a:moveTo>
                    <a:pt x="0" y="1421310"/>
                  </a:moveTo>
                  <a:lnTo>
                    <a:pt x="21638" y="1421310"/>
                  </a:lnTo>
                </a:path>
                <a:path w="2164079" h="1579245">
                  <a:moveTo>
                    <a:pt x="0" y="1263384"/>
                  </a:moveTo>
                  <a:lnTo>
                    <a:pt x="21638" y="1263384"/>
                  </a:lnTo>
                </a:path>
                <a:path w="2164079" h="1579245">
                  <a:moveTo>
                    <a:pt x="0" y="1105457"/>
                  </a:moveTo>
                  <a:lnTo>
                    <a:pt x="21638" y="1105457"/>
                  </a:lnTo>
                </a:path>
                <a:path w="2164079" h="1579245">
                  <a:moveTo>
                    <a:pt x="0" y="947531"/>
                  </a:moveTo>
                  <a:lnTo>
                    <a:pt x="21638" y="947531"/>
                  </a:lnTo>
                </a:path>
                <a:path w="2164079" h="1579245">
                  <a:moveTo>
                    <a:pt x="0" y="789632"/>
                  </a:moveTo>
                  <a:lnTo>
                    <a:pt x="21638" y="789632"/>
                  </a:lnTo>
                </a:path>
                <a:path w="2164079" h="1579245">
                  <a:moveTo>
                    <a:pt x="0" y="631724"/>
                  </a:moveTo>
                  <a:lnTo>
                    <a:pt x="21638" y="631724"/>
                  </a:lnTo>
                </a:path>
                <a:path w="2164079" h="1579245">
                  <a:moveTo>
                    <a:pt x="0" y="473724"/>
                  </a:moveTo>
                  <a:lnTo>
                    <a:pt x="21638" y="473724"/>
                  </a:lnTo>
                </a:path>
                <a:path w="2164079" h="1579245">
                  <a:moveTo>
                    <a:pt x="0" y="315816"/>
                  </a:moveTo>
                  <a:lnTo>
                    <a:pt x="21637" y="315816"/>
                  </a:lnTo>
                </a:path>
                <a:path w="2164079" h="1579245">
                  <a:moveTo>
                    <a:pt x="0" y="157908"/>
                  </a:moveTo>
                  <a:lnTo>
                    <a:pt x="21637" y="157908"/>
                  </a:lnTo>
                </a:path>
                <a:path w="2164079" h="1579245">
                  <a:moveTo>
                    <a:pt x="0" y="0"/>
                  </a:moveTo>
                  <a:lnTo>
                    <a:pt x="21637" y="0"/>
                  </a:lnTo>
                </a:path>
              </a:pathLst>
            </a:custGeom>
            <a:ln w="3175">
              <a:solidFill>
                <a:srgbClr val="342F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749" y="224967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343535">
              <a:lnSpc>
                <a:spcPct val="100000"/>
              </a:lnSpc>
              <a:spcBef>
                <a:spcPts val="195"/>
              </a:spcBef>
            </a:pPr>
            <a:r>
              <a:rPr dirty="0"/>
              <a:t>Problem</a:t>
            </a:r>
            <a:r>
              <a:rPr dirty="0" spc="-55"/>
              <a:t> </a:t>
            </a:r>
            <a:r>
              <a:rPr dirty="0"/>
              <a:t>|</a:t>
            </a:r>
            <a:r>
              <a:rPr dirty="0" spc="-55"/>
              <a:t> </a:t>
            </a:r>
            <a:r>
              <a:rPr dirty="0"/>
              <a:t>Today’s</a:t>
            </a:r>
            <a:r>
              <a:rPr dirty="0" spc="-70"/>
              <a:t> </a:t>
            </a:r>
            <a:r>
              <a:rPr dirty="0"/>
              <a:t>Inefficient</a:t>
            </a:r>
            <a:r>
              <a:rPr dirty="0" spc="-35"/>
              <a:t> </a:t>
            </a:r>
            <a:r>
              <a:rPr dirty="0"/>
              <a:t>Electric</a:t>
            </a:r>
            <a:r>
              <a:rPr dirty="0" spc="-40"/>
              <a:t> </a:t>
            </a:r>
            <a:r>
              <a:rPr dirty="0" spc="-10"/>
              <a:t>Vehicles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336038" y="1036447"/>
            <a:ext cx="47656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Today,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6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world</a:t>
            </a:r>
            <a:r>
              <a:rPr dirty="0" sz="16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dirty="0" sz="16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building</a:t>
            </a:r>
            <a:r>
              <a:rPr dirty="0" sz="16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6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vehicles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sng" sz="16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egoe UI"/>
                <a:cs typeface="Segoe UI"/>
              </a:rPr>
              <a:t>wrong</a:t>
            </a:r>
            <a:r>
              <a:rPr dirty="0" u="none" sz="1600" spc="-40" b="1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dirty="0" u="none" sz="1600" spc="-5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using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6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systems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aligned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6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Segoe UI"/>
                <a:cs typeface="Segoe UI"/>
              </a:rPr>
              <a:t>real-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world</a:t>
            </a:r>
            <a:r>
              <a:rPr dirty="0" sz="16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Segoe UI"/>
                <a:cs typeface="Segoe UI"/>
              </a:rPr>
              <a:t>use.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70297" y="1793265"/>
            <a:ext cx="3519170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14999"/>
              </a:lnSpc>
              <a:spcBef>
                <a:spcPts val="100"/>
              </a:spcBef>
            </a:pP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“…for</a:t>
            </a:r>
            <a:r>
              <a:rPr dirty="0" sz="1000" spc="-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000" spc="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motor,</a:t>
            </a:r>
            <a:r>
              <a:rPr dirty="0" sz="1000" spc="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it’s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easy to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get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peak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power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short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period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time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–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it’s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hard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sustained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peak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power,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because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overheat, and</a:t>
            </a:r>
            <a:r>
              <a:rPr dirty="0" sz="10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it’s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hard</a:t>
            </a:r>
            <a:r>
              <a:rPr dirty="0" sz="10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get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high</a:t>
            </a:r>
            <a:r>
              <a:rPr dirty="0" sz="1000" spc="-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000" spc="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over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50" i="1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complicated</a:t>
            </a:r>
            <a:r>
              <a:rPr dirty="0" sz="1000" spc="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drive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cycle. Those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tend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problems 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we</a:t>
            </a:r>
            <a:endParaRPr sz="1000">
              <a:latin typeface="Segoe UI"/>
              <a:cs typeface="Segoe UI"/>
            </a:endParaRPr>
          </a:p>
          <a:p>
            <a:pPr algn="ctr" marL="1270">
              <a:lnSpc>
                <a:spcPct val="100000"/>
              </a:lnSpc>
              <a:spcBef>
                <a:spcPts val="180"/>
              </a:spcBef>
            </a:pP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wrestle</a:t>
            </a:r>
            <a:r>
              <a:rPr dirty="0" sz="10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with.”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Elon</a:t>
            </a:r>
            <a:r>
              <a:rPr dirty="0" sz="1000" spc="-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Musk,</a:t>
            </a:r>
            <a:r>
              <a:rPr dirty="0" sz="1000" spc="-2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CEO,</a:t>
            </a:r>
            <a:r>
              <a:rPr dirty="0" sz="1000" spc="-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20" b="1" i="1">
                <a:solidFill>
                  <a:srgbClr val="FFFFFF"/>
                </a:solidFill>
                <a:latin typeface="Segoe UI"/>
                <a:cs typeface="Segoe UI"/>
              </a:rPr>
              <a:t>Tesla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12517" y="1988311"/>
            <a:ext cx="6477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Segoe UI"/>
                <a:cs typeface="Segoe UI"/>
              </a:rPr>
              <a:t>Motor </a:t>
            </a: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inefficiency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206750" y="2506217"/>
            <a:ext cx="405765" cy="685800"/>
          </a:xfrm>
          <a:custGeom>
            <a:avLst/>
            <a:gdLst/>
            <a:ahLst/>
            <a:cxnLst/>
            <a:rect l="l" t="t" r="r" b="b"/>
            <a:pathLst>
              <a:path w="405764" h="685800">
                <a:moveTo>
                  <a:pt x="127253" y="0"/>
                </a:moveTo>
                <a:lnTo>
                  <a:pt x="0" y="75183"/>
                </a:lnTo>
                <a:lnTo>
                  <a:pt x="25385" y="120389"/>
                </a:lnTo>
                <a:lnTo>
                  <a:pt x="48719" y="166575"/>
                </a:lnTo>
                <a:lnTo>
                  <a:pt x="69975" y="213671"/>
                </a:lnTo>
                <a:lnTo>
                  <a:pt x="89129" y="261605"/>
                </a:lnTo>
                <a:lnTo>
                  <a:pt x="106156" y="310308"/>
                </a:lnTo>
                <a:lnTo>
                  <a:pt x="121029" y="359708"/>
                </a:lnTo>
                <a:lnTo>
                  <a:pt x="133726" y="409735"/>
                </a:lnTo>
                <a:lnTo>
                  <a:pt x="144219" y="460317"/>
                </a:lnTo>
                <a:lnTo>
                  <a:pt x="152484" y="511383"/>
                </a:lnTo>
                <a:lnTo>
                  <a:pt x="158496" y="562863"/>
                </a:lnTo>
                <a:lnTo>
                  <a:pt x="60451" y="561975"/>
                </a:lnTo>
                <a:lnTo>
                  <a:pt x="237744" y="685419"/>
                </a:lnTo>
                <a:lnTo>
                  <a:pt x="405257" y="565150"/>
                </a:lnTo>
                <a:lnTo>
                  <a:pt x="307086" y="564261"/>
                </a:lnTo>
                <a:lnTo>
                  <a:pt x="301995" y="514585"/>
                </a:lnTo>
                <a:lnTo>
                  <a:pt x="295052" y="465225"/>
                </a:lnTo>
                <a:lnTo>
                  <a:pt x="286273" y="416230"/>
                </a:lnTo>
                <a:lnTo>
                  <a:pt x="275674" y="367650"/>
                </a:lnTo>
                <a:lnTo>
                  <a:pt x="263271" y="319536"/>
                </a:lnTo>
                <a:lnTo>
                  <a:pt x="249078" y="271938"/>
                </a:lnTo>
                <a:lnTo>
                  <a:pt x="233113" y="224906"/>
                </a:lnTo>
                <a:lnTo>
                  <a:pt x="215391" y="178491"/>
                </a:lnTo>
                <a:lnTo>
                  <a:pt x="195929" y="132742"/>
                </a:lnTo>
                <a:lnTo>
                  <a:pt x="174741" y="87711"/>
                </a:lnTo>
                <a:lnTo>
                  <a:pt x="151844" y="43446"/>
                </a:lnTo>
                <a:lnTo>
                  <a:pt x="1272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080385" y="3401059"/>
            <a:ext cx="63055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Segoe UI"/>
                <a:cs typeface="Segoe UI"/>
              </a:rPr>
              <a:t>Heat </a:t>
            </a: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568955" y="3897286"/>
            <a:ext cx="675640" cy="598805"/>
          </a:xfrm>
          <a:custGeom>
            <a:avLst/>
            <a:gdLst/>
            <a:ahLst/>
            <a:cxnLst/>
            <a:rect l="l" t="t" r="r" b="b"/>
            <a:pathLst>
              <a:path w="675639" h="598804">
                <a:moveTo>
                  <a:pt x="558164" y="0"/>
                </a:moveTo>
                <a:lnTo>
                  <a:pt x="526892" y="38981"/>
                </a:lnTo>
                <a:lnTo>
                  <a:pt x="494068" y="76516"/>
                </a:lnTo>
                <a:lnTo>
                  <a:pt x="459745" y="112565"/>
                </a:lnTo>
                <a:lnTo>
                  <a:pt x="423977" y="147085"/>
                </a:lnTo>
                <a:lnTo>
                  <a:pt x="386816" y="180036"/>
                </a:lnTo>
                <a:lnTo>
                  <a:pt x="348313" y="211377"/>
                </a:lnTo>
                <a:lnTo>
                  <a:pt x="308522" y="241066"/>
                </a:lnTo>
                <a:lnTo>
                  <a:pt x="267494" y="269064"/>
                </a:lnTo>
                <a:lnTo>
                  <a:pt x="225284" y="295327"/>
                </a:lnTo>
                <a:lnTo>
                  <a:pt x="181942" y="319817"/>
                </a:lnTo>
                <a:lnTo>
                  <a:pt x="137521" y="342491"/>
                </a:lnTo>
                <a:lnTo>
                  <a:pt x="92075" y="363308"/>
                </a:lnTo>
                <a:lnTo>
                  <a:pt x="62611" y="269671"/>
                </a:lnTo>
                <a:lnTo>
                  <a:pt x="0" y="476415"/>
                </a:lnTo>
                <a:lnTo>
                  <a:pt x="166116" y="598690"/>
                </a:lnTo>
                <a:lnTo>
                  <a:pt x="136651" y="505002"/>
                </a:lnTo>
                <a:lnTo>
                  <a:pt x="181789" y="485091"/>
                </a:lnTo>
                <a:lnTo>
                  <a:pt x="226063" y="463559"/>
                </a:lnTo>
                <a:lnTo>
                  <a:pt x="269433" y="440437"/>
                </a:lnTo>
                <a:lnTo>
                  <a:pt x="311858" y="415757"/>
                </a:lnTo>
                <a:lnTo>
                  <a:pt x="353299" y="389549"/>
                </a:lnTo>
                <a:lnTo>
                  <a:pt x="393717" y="361845"/>
                </a:lnTo>
                <a:lnTo>
                  <a:pt x="433070" y="332674"/>
                </a:lnTo>
                <a:lnTo>
                  <a:pt x="471318" y="302069"/>
                </a:lnTo>
                <a:lnTo>
                  <a:pt x="508423" y="270060"/>
                </a:lnTo>
                <a:lnTo>
                  <a:pt x="544344" y="236679"/>
                </a:lnTo>
                <a:lnTo>
                  <a:pt x="579040" y="201955"/>
                </a:lnTo>
                <a:lnTo>
                  <a:pt x="612473" y="165921"/>
                </a:lnTo>
                <a:lnTo>
                  <a:pt x="644601" y="128606"/>
                </a:lnTo>
                <a:lnTo>
                  <a:pt x="675386" y="90043"/>
                </a:lnTo>
                <a:lnTo>
                  <a:pt x="5581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915414" y="4198111"/>
            <a:ext cx="555625" cy="48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995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Increased energy demand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143660" y="3930281"/>
            <a:ext cx="697230" cy="514350"/>
          </a:xfrm>
          <a:custGeom>
            <a:avLst/>
            <a:gdLst/>
            <a:ahLst/>
            <a:cxnLst/>
            <a:rect l="l" t="t" r="r" b="b"/>
            <a:pathLst>
              <a:path w="697230" h="514350">
                <a:moveTo>
                  <a:pt x="273532" y="0"/>
                </a:moveTo>
                <a:lnTo>
                  <a:pt x="57848" y="12026"/>
                </a:lnTo>
                <a:lnTo>
                  <a:pt x="0" y="210057"/>
                </a:lnTo>
                <a:lnTo>
                  <a:pt x="77889" y="150253"/>
                </a:lnTo>
                <a:lnTo>
                  <a:pt x="112083" y="185825"/>
                </a:lnTo>
                <a:lnTo>
                  <a:pt x="147501" y="220029"/>
                </a:lnTo>
                <a:lnTo>
                  <a:pt x="184099" y="252838"/>
                </a:lnTo>
                <a:lnTo>
                  <a:pt x="221836" y="284224"/>
                </a:lnTo>
                <a:lnTo>
                  <a:pt x="260669" y="314162"/>
                </a:lnTo>
                <a:lnTo>
                  <a:pt x="300555" y="342624"/>
                </a:lnTo>
                <a:lnTo>
                  <a:pt x="341453" y="369582"/>
                </a:lnTo>
                <a:lnTo>
                  <a:pt x="383320" y="395010"/>
                </a:lnTo>
                <a:lnTo>
                  <a:pt x="426114" y="418881"/>
                </a:lnTo>
                <a:lnTo>
                  <a:pt x="469792" y="441168"/>
                </a:lnTo>
                <a:lnTo>
                  <a:pt x="514312" y="461843"/>
                </a:lnTo>
                <a:lnTo>
                  <a:pt x="559631" y="480880"/>
                </a:lnTo>
                <a:lnTo>
                  <a:pt x="605708" y="498252"/>
                </a:lnTo>
                <a:lnTo>
                  <a:pt x="652500" y="513930"/>
                </a:lnTo>
                <a:lnTo>
                  <a:pt x="696823" y="372910"/>
                </a:lnTo>
                <a:lnTo>
                  <a:pt x="649467" y="356907"/>
                </a:lnTo>
                <a:lnTo>
                  <a:pt x="602940" y="338952"/>
                </a:lnTo>
                <a:lnTo>
                  <a:pt x="557298" y="319079"/>
                </a:lnTo>
                <a:lnTo>
                  <a:pt x="512598" y="297324"/>
                </a:lnTo>
                <a:lnTo>
                  <a:pt x="468896" y="273723"/>
                </a:lnTo>
                <a:lnTo>
                  <a:pt x="426250" y="248311"/>
                </a:lnTo>
                <a:lnTo>
                  <a:pt x="384714" y="221124"/>
                </a:lnTo>
                <a:lnTo>
                  <a:pt x="344346" y="192196"/>
                </a:lnTo>
                <a:lnTo>
                  <a:pt x="305203" y="161564"/>
                </a:lnTo>
                <a:lnTo>
                  <a:pt x="267340" y="129262"/>
                </a:lnTo>
                <a:lnTo>
                  <a:pt x="230814" y="95326"/>
                </a:lnTo>
                <a:lnTo>
                  <a:pt x="195681" y="59791"/>
                </a:lnTo>
                <a:lnTo>
                  <a:pt x="2735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773379" y="3401059"/>
            <a:ext cx="43688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Limited range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868883" y="2543810"/>
            <a:ext cx="339725" cy="648970"/>
          </a:xfrm>
          <a:custGeom>
            <a:avLst/>
            <a:gdLst/>
            <a:ahLst/>
            <a:cxnLst/>
            <a:rect l="l" t="t" r="r" b="b"/>
            <a:pathLst>
              <a:path w="339725" h="648969">
                <a:moveTo>
                  <a:pt x="248005" y="0"/>
                </a:moveTo>
                <a:lnTo>
                  <a:pt x="42671" y="20065"/>
                </a:lnTo>
                <a:lnTo>
                  <a:pt x="127203" y="70103"/>
                </a:lnTo>
                <a:lnTo>
                  <a:pt x="106703" y="115630"/>
                </a:lnTo>
                <a:lnTo>
                  <a:pt x="87965" y="161814"/>
                </a:lnTo>
                <a:lnTo>
                  <a:pt x="71001" y="208605"/>
                </a:lnTo>
                <a:lnTo>
                  <a:pt x="55822" y="255952"/>
                </a:lnTo>
                <a:lnTo>
                  <a:pt x="42439" y="303803"/>
                </a:lnTo>
                <a:lnTo>
                  <a:pt x="30864" y="352107"/>
                </a:lnTo>
                <a:lnTo>
                  <a:pt x="21107" y="400814"/>
                </a:lnTo>
                <a:lnTo>
                  <a:pt x="13180" y="449871"/>
                </a:lnTo>
                <a:lnTo>
                  <a:pt x="7095" y="499229"/>
                </a:lnTo>
                <a:lnTo>
                  <a:pt x="2862" y="548835"/>
                </a:lnTo>
                <a:lnTo>
                  <a:pt x="493" y="598638"/>
                </a:lnTo>
                <a:lnTo>
                  <a:pt x="0" y="648588"/>
                </a:lnTo>
                <a:lnTo>
                  <a:pt x="147815" y="647191"/>
                </a:lnTo>
                <a:lnTo>
                  <a:pt x="148492" y="595361"/>
                </a:lnTo>
                <a:lnTo>
                  <a:pt x="151444" y="543705"/>
                </a:lnTo>
                <a:lnTo>
                  <a:pt x="156655" y="492297"/>
                </a:lnTo>
                <a:lnTo>
                  <a:pt x="164108" y="441212"/>
                </a:lnTo>
                <a:lnTo>
                  <a:pt x="173789" y="390525"/>
                </a:lnTo>
                <a:lnTo>
                  <a:pt x="185683" y="340310"/>
                </a:lnTo>
                <a:lnTo>
                  <a:pt x="199773" y="290642"/>
                </a:lnTo>
                <a:lnTo>
                  <a:pt x="216044" y="241596"/>
                </a:lnTo>
                <a:lnTo>
                  <a:pt x="234480" y="193247"/>
                </a:lnTo>
                <a:lnTo>
                  <a:pt x="255066" y="145669"/>
                </a:lnTo>
                <a:lnTo>
                  <a:pt x="339559" y="195579"/>
                </a:lnTo>
                <a:lnTo>
                  <a:pt x="2480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087627" y="1988311"/>
            <a:ext cx="7277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Poor</a:t>
            </a:r>
            <a:r>
              <a:rPr dirty="0" sz="10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Segoe UI"/>
                <a:cs typeface="Segoe UI"/>
              </a:rPr>
              <a:t>route </a:t>
            </a: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optimization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812417" y="1787905"/>
            <a:ext cx="741680" cy="330835"/>
          </a:xfrm>
          <a:custGeom>
            <a:avLst/>
            <a:gdLst/>
            <a:ahLst/>
            <a:cxnLst/>
            <a:rect l="l" t="t" r="r" b="b"/>
            <a:pathLst>
              <a:path w="741680" h="330835">
                <a:moveTo>
                  <a:pt x="672338" y="0"/>
                </a:moveTo>
                <a:lnTo>
                  <a:pt x="644144" y="94107"/>
                </a:lnTo>
                <a:lnTo>
                  <a:pt x="594667" y="85061"/>
                </a:lnTo>
                <a:lnTo>
                  <a:pt x="544983" y="77912"/>
                </a:lnTo>
                <a:lnTo>
                  <a:pt x="495145" y="72657"/>
                </a:lnTo>
                <a:lnTo>
                  <a:pt x="445205" y="69295"/>
                </a:lnTo>
                <a:lnTo>
                  <a:pt x="395217" y="67821"/>
                </a:lnTo>
                <a:lnTo>
                  <a:pt x="345234" y="68236"/>
                </a:lnTo>
                <a:lnTo>
                  <a:pt x="295311" y="70537"/>
                </a:lnTo>
                <a:lnTo>
                  <a:pt x="245500" y="74721"/>
                </a:lnTo>
                <a:lnTo>
                  <a:pt x="195854" y="80787"/>
                </a:lnTo>
                <a:lnTo>
                  <a:pt x="146428" y="88732"/>
                </a:lnTo>
                <a:lnTo>
                  <a:pt x="97275" y="98555"/>
                </a:lnTo>
                <a:lnTo>
                  <a:pt x="48447" y="110253"/>
                </a:lnTo>
                <a:lnTo>
                  <a:pt x="0" y="123825"/>
                </a:lnTo>
                <a:lnTo>
                  <a:pt x="42544" y="265303"/>
                </a:lnTo>
                <a:lnTo>
                  <a:pt x="92217" y="251578"/>
                </a:lnTo>
                <a:lnTo>
                  <a:pt x="142333" y="240056"/>
                </a:lnTo>
                <a:lnTo>
                  <a:pt x="192819" y="230743"/>
                </a:lnTo>
                <a:lnTo>
                  <a:pt x="243604" y="223643"/>
                </a:lnTo>
                <a:lnTo>
                  <a:pt x="294615" y="218761"/>
                </a:lnTo>
                <a:lnTo>
                  <a:pt x="345779" y="216103"/>
                </a:lnTo>
                <a:lnTo>
                  <a:pt x="397022" y="215673"/>
                </a:lnTo>
                <a:lnTo>
                  <a:pt x="448274" y="217478"/>
                </a:lnTo>
                <a:lnTo>
                  <a:pt x="499459" y="221522"/>
                </a:lnTo>
                <a:lnTo>
                  <a:pt x="550507" y="227809"/>
                </a:lnTo>
                <a:lnTo>
                  <a:pt x="601344" y="236347"/>
                </a:lnTo>
                <a:lnTo>
                  <a:pt x="573151" y="330327"/>
                </a:lnTo>
                <a:lnTo>
                  <a:pt x="741171" y="194564"/>
                </a:lnTo>
                <a:lnTo>
                  <a:pt x="672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740789" y="2982849"/>
            <a:ext cx="9048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C00000"/>
                </a:solidFill>
                <a:latin typeface="Segoe UI"/>
                <a:cs typeface="Segoe UI"/>
              </a:rPr>
              <a:t>Cycle</a:t>
            </a:r>
            <a:r>
              <a:rPr dirty="0" sz="1400" spc="-3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C00000"/>
                </a:solidFill>
                <a:latin typeface="Segoe UI"/>
                <a:cs typeface="Segoe UI"/>
              </a:rPr>
              <a:t>of </a:t>
            </a:r>
            <a:r>
              <a:rPr dirty="0" sz="1400" spc="-10">
                <a:solidFill>
                  <a:srgbClr val="C00000"/>
                </a:solidFill>
                <a:latin typeface="Segoe UI"/>
                <a:cs typeface="Segoe UI"/>
              </a:rPr>
              <a:t>inefficiency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19511" y="3018537"/>
            <a:ext cx="398780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5"/>
              </a:lnSpc>
            </a:pPr>
            <a:r>
              <a:rPr dirty="0" sz="350" spc="500" b="1">
                <a:solidFill>
                  <a:srgbClr val="342F3D"/>
                </a:solidFill>
                <a:latin typeface="Arial"/>
                <a:cs typeface="Arial"/>
              </a:rPr>
              <a:t> 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542278" y="3075856"/>
            <a:ext cx="2024380" cy="1580515"/>
            <a:chOff x="5542278" y="3075856"/>
            <a:chExt cx="2024380" cy="1580515"/>
          </a:xfrm>
        </p:grpSpPr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2278" y="3076780"/>
              <a:ext cx="2023376" cy="157815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524704" y="3076808"/>
              <a:ext cx="41275" cy="1578610"/>
            </a:xfrm>
            <a:custGeom>
              <a:avLst/>
              <a:gdLst/>
              <a:ahLst/>
              <a:cxnLst/>
              <a:rect l="l" t="t" r="r" b="b"/>
              <a:pathLst>
                <a:path w="41275" h="1578610">
                  <a:moveTo>
                    <a:pt x="0" y="1578129"/>
                  </a:moveTo>
                  <a:lnTo>
                    <a:pt x="40951" y="1578129"/>
                  </a:lnTo>
                </a:path>
                <a:path w="41275" h="1578610">
                  <a:moveTo>
                    <a:pt x="0" y="0"/>
                  </a:moveTo>
                  <a:lnTo>
                    <a:pt x="40951" y="0"/>
                  </a:lnTo>
                </a:path>
                <a:path w="41275" h="1578610">
                  <a:moveTo>
                    <a:pt x="0" y="1578129"/>
                  </a:moveTo>
                  <a:lnTo>
                    <a:pt x="0" y="0"/>
                  </a:lnTo>
                </a:path>
                <a:path w="41275" h="1578610">
                  <a:moveTo>
                    <a:pt x="40951" y="1578129"/>
                  </a:moveTo>
                  <a:lnTo>
                    <a:pt x="40951" y="0"/>
                  </a:lnTo>
                </a:path>
                <a:path w="41275" h="1578610">
                  <a:moveTo>
                    <a:pt x="40951" y="1578129"/>
                  </a:moveTo>
                  <a:lnTo>
                    <a:pt x="40951" y="0"/>
                  </a:lnTo>
                </a:path>
                <a:path w="41275" h="1578610">
                  <a:moveTo>
                    <a:pt x="40951" y="1578129"/>
                  </a:moveTo>
                  <a:lnTo>
                    <a:pt x="25179" y="1578129"/>
                  </a:lnTo>
                </a:path>
                <a:path w="41275" h="1578610">
                  <a:moveTo>
                    <a:pt x="40951" y="1052077"/>
                  </a:moveTo>
                  <a:lnTo>
                    <a:pt x="25179" y="1052077"/>
                  </a:lnTo>
                </a:path>
                <a:path w="41275" h="1578610">
                  <a:moveTo>
                    <a:pt x="40951" y="526052"/>
                  </a:moveTo>
                  <a:lnTo>
                    <a:pt x="25179" y="526052"/>
                  </a:lnTo>
                </a:path>
                <a:path w="41275" h="1578610">
                  <a:moveTo>
                    <a:pt x="40951" y="0"/>
                  </a:moveTo>
                  <a:lnTo>
                    <a:pt x="25179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579122" y="4619747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79122" y="4093473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579121" y="3566996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579121" y="3040666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540245" y="3075856"/>
            <a:ext cx="1026794" cy="1580515"/>
            <a:chOff x="6540245" y="3075856"/>
            <a:chExt cx="1026794" cy="1580515"/>
          </a:xfrm>
        </p:grpSpPr>
        <p:sp>
          <p:nvSpPr>
            <p:cNvPr id="30" name="object 30" descr=""/>
            <p:cNvSpPr/>
            <p:nvPr/>
          </p:nvSpPr>
          <p:spPr>
            <a:xfrm>
              <a:off x="7524704" y="3076808"/>
              <a:ext cx="41275" cy="1578610"/>
            </a:xfrm>
            <a:custGeom>
              <a:avLst/>
              <a:gdLst/>
              <a:ahLst/>
              <a:cxnLst/>
              <a:rect l="l" t="t" r="r" b="b"/>
              <a:pathLst>
                <a:path w="41275" h="1578610">
                  <a:moveTo>
                    <a:pt x="0" y="0"/>
                  </a:moveTo>
                  <a:lnTo>
                    <a:pt x="40951" y="0"/>
                  </a:lnTo>
                </a:path>
                <a:path w="41275" h="1578610">
                  <a:moveTo>
                    <a:pt x="0" y="1578129"/>
                  </a:moveTo>
                  <a:lnTo>
                    <a:pt x="40951" y="1578129"/>
                  </a:lnTo>
                </a:path>
                <a:path w="41275" h="1578610">
                  <a:moveTo>
                    <a:pt x="0" y="1578129"/>
                  </a:moveTo>
                  <a:lnTo>
                    <a:pt x="0" y="0"/>
                  </a:lnTo>
                </a:path>
                <a:path w="41275" h="1578610">
                  <a:moveTo>
                    <a:pt x="40951" y="1578129"/>
                  </a:moveTo>
                  <a:lnTo>
                    <a:pt x="40951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552945" y="3803396"/>
              <a:ext cx="654050" cy="443230"/>
            </a:xfrm>
            <a:custGeom>
              <a:avLst/>
              <a:gdLst/>
              <a:ahLst/>
              <a:cxnLst/>
              <a:rect l="l" t="t" r="r" b="b"/>
              <a:pathLst>
                <a:path w="654050" h="443229">
                  <a:moveTo>
                    <a:pt x="0" y="221513"/>
                  </a:moveTo>
                  <a:lnTo>
                    <a:pt x="5264" y="181702"/>
                  </a:lnTo>
                  <a:lnTo>
                    <a:pt x="20444" y="144230"/>
                  </a:lnTo>
                  <a:lnTo>
                    <a:pt x="44614" y="109722"/>
                  </a:lnTo>
                  <a:lnTo>
                    <a:pt x="76853" y="78805"/>
                  </a:lnTo>
                  <a:lnTo>
                    <a:pt x="116238" y="52105"/>
                  </a:lnTo>
                  <a:lnTo>
                    <a:pt x="161845" y="30248"/>
                  </a:lnTo>
                  <a:lnTo>
                    <a:pt x="212751" y="13861"/>
                  </a:lnTo>
                  <a:lnTo>
                    <a:pt x="268034" y="3569"/>
                  </a:lnTo>
                  <a:lnTo>
                    <a:pt x="326771" y="0"/>
                  </a:lnTo>
                  <a:lnTo>
                    <a:pt x="385507" y="3569"/>
                  </a:lnTo>
                  <a:lnTo>
                    <a:pt x="440790" y="13861"/>
                  </a:lnTo>
                  <a:lnTo>
                    <a:pt x="491696" y="30248"/>
                  </a:lnTo>
                  <a:lnTo>
                    <a:pt x="537303" y="52105"/>
                  </a:lnTo>
                  <a:lnTo>
                    <a:pt x="576688" y="78805"/>
                  </a:lnTo>
                  <a:lnTo>
                    <a:pt x="608927" y="109722"/>
                  </a:lnTo>
                  <a:lnTo>
                    <a:pt x="633097" y="144230"/>
                  </a:lnTo>
                  <a:lnTo>
                    <a:pt x="648277" y="181702"/>
                  </a:lnTo>
                  <a:lnTo>
                    <a:pt x="653542" y="221513"/>
                  </a:lnTo>
                  <a:lnTo>
                    <a:pt x="648277" y="261318"/>
                  </a:lnTo>
                  <a:lnTo>
                    <a:pt x="633097" y="298783"/>
                  </a:lnTo>
                  <a:lnTo>
                    <a:pt x="608927" y="333282"/>
                  </a:lnTo>
                  <a:lnTo>
                    <a:pt x="576688" y="364189"/>
                  </a:lnTo>
                  <a:lnTo>
                    <a:pt x="537303" y="390880"/>
                  </a:lnTo>
                  <a:lnTo>
                    <a:pt x="491696" y="412728"/>
                  </a:lnTo>
                  <a:lnTo>
                    <a:pt x="440790" y="429108"/>
                  </a:lnTo>
                  <a:lnTo>
                    <a:pt x="385507" y="439395"/>
                  </a:lnTo>
                  <a:lnTo>
                    <a:pt x="326771" y="442963"/>
                  </a:lnTo>
                  <a:lnTo>
                    <a:pt x="268034" y="439395"/>
                  </a:lnTo>
                  <a:lnTo>
                    <a:pt x="212751" y="429108"/>
                  </a:lnTo>
                  <a:lnTo>
                    <a:pt x="161845" y="412728"/>
                  </a:lnTo>
                  <a:lnTo>
                    <a:pt x="116238" y="390880"/>
                  </a:lnTo>
                  <a:lnTo>
                    <a:pt x="76853" y="364189"/>
                  </a:lnTo>
                  <a:lnTo>
                    <a:pt x="44614" y="333282"/>
                  </a:lnTo>
                  <a:lnTo>
                    <a:pt x="20444" y="298783"/>
                  </a:lnTo>
                  <a:lnTo>
                    <a:pt x="5264" y="261318"/>
                  </a:lnTo>
                  <a:lnTo>
                    <a:pt x="0" y="221513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6719951" y="3897579"/>
            <a:ext cx="334645" cy="254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5"/>
              </a:spcBef>
            </a:pPr>
            <a:r>
              <a:rPr dirty="0" sz="500" b="1">
                <a:solidFill>
                  <a:srgbClr val="00AF50"/>
                </a:solidFill>
                <a:latin typeface="Arial"/>
                <a:cs typeface="Arial"/>
              </a:rPr>
              <a:t>Efficient</a:t>
            </a:r>
            <a:r>
              <a:rPr dirty="0" sz="500" spc="-3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500" spc="-25" b="1">
                <a:solidFill>
                  <a:srgbClr val="00AF50"/>
                </a:solidFill>
                <a:latin typeface="Arial"/>
                <a:cs typeface="Arial"/>
              </a:rPr>
              <a:t>at</a:t>
            </a:r>
            <a:r>
              <a:rPr dirty="0" sz="500" spc="50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500" spc="-10" b="1">
                <a:solidFill>
                  <a:srgbClr val="00AF50"/>
                </a:solidFill>
                <a:latin typeface="Arial"/>
                <a:cs typeface="Arial"/>
              </a:rPr>
              <a:t>Highway</a:t>
            </a:r>
            <a:r>
              <a:rPr dirty="0" sz="500" spc="50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500" spc="-10" b="1">
                <a:solidFill>
                  <a:srgbClr val="00AF50"/>
                </a:solidFill>
                <a:latin typeface="Arial"/>
                <a:cs typeface="Arial"/>
              </a:rPr>
              <a:t>Speeds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5475604" y="3987837"/>
            <a:ext cx="720090" cy="607695"/>
          </a:xfrm>
          <a:custGeom>
            <a:avLst/>
            <a:gdLst/>
            <a:ahLst/>
            <a:cxnLst/>
            <a:rect l="l" t="t" r="r" b="b"/>
            <a:pathLst>
              <a:path w="720089" h="607695">
                <a:moveTo>
                  <a:pt x="0" y="303822"/>
                </a:moveTo>
                <a:lnTo>
                  <a:pt x="3902" y="258926"/>
                </a:lnTo>
                <a:lnTo>
                  <a:pt x="15240" y="216075"/>
                </a:lnTo>
                <a:lnTo>
                  <a:pt x="33455" y="175740"/>
                </a:lnTo>
                <a:lnTo>
                  <a:pt x="57990" y="138389"/>
                </a:lnTo>
                <a:lnTo>
                  <a:pt x="88289" y="104494"/>
                </a:lnTo>
                <a:lnTo>
                  <a:pt x="123794" y="74523"/>
                </a:lnTo>
                <a:lnTo>
                  <a:pt x="163948" y="48948"/>
                </a:lnTo>
                <a:lnTo>
                  <a:pt x="208195" y="28238"/>
                </a:lnTo>
                <a:lnTo>
                  <a:pt x="255977" y="12863"/>
                </a:lnTo>
                <a:lnTo>
                  <a:pt x="306736" y="3294"/>
                </a:lnTo>
                <a:lnTo>
                  <a:pt x="359918" y="0"/>
                </a:lnTo>
                <a:lnTo>
                  <a:pt x="413096" y="3294"/>
                </a:lnTo>
                <a:lnTo>
                  <a:pt x="463847" y="12863"/>
                </a:lnTo>
                <a:lnTo>
                  <a:pt x="511617" y="28238"/>
                </a:lnTo>
                <a:lnTo>
                  <a:pt x="555849" y="48948"/>
                </a:lnTo>
                <a:lnTo>
                  <a:pt x="595986" y="74523"/>
                </a:lnTo>
                <a:lnTo>
                  <a:pt x="631474" y="104494"/>
                </a:lnTo>
                <a:lnTo>
                  <a:pt x="661756" y="138389"/>
                </a:lnTo>
                <a:lnTo>
                  <a:pt x="686276" y="175740"/>
                </a:lnTo>
                <a:lnTo>
                  <a:pt x="704479" y="216075"/>
                </a:lnTo>
                <a:lnTo>
                  <a:pt x="715809" y="258926"/>
                </a:lnTo>
                <a:lnTo>
                  <a:pt x="719709" y="303822"/>
                </a:lnTo>
                <a:lnTo>
                  <a:pt x="715809" y="348717"/>
                </a:lnTo>
                <a:lnTo>
                  <a:pt x="704479" y="391567"/>
                </a:lnTo>
                <a:lnTo>
                  <a:pt x="686276" y="431901"/>
                </a:lnTo>
                <a:lnTo>
                  <a:pt x="661756" y="469250"/>
                </a:lnTo>
                <a:lnTo>
                  <a:pt x="631474" y="503144"/>
                </a:lnTo>
                <a:lnTo>
                  <a:pt x="595986" y="533113"/>
                </a:lnTo>
                <a:lnTo>
                  <a:pt x="555849" y="558686"/>
                </a:lnTo>
                <a:lnTo>
                  <a:pt x="511617" y="579395"/>
                </a:lnTo>
                <a:lnTo>
                  <a:pt x="463847" y="594768"/>
                </a:lnTo>
                <a:lnTo>
                  <a:pt x="413096" y="604337"/>
                </a:lnTo>
                <a:lnTo>
                  <a:pt x="359918" y="607631"/>
                </a:lnTo>
                <a:lnTo>
                  <a:pt x="306736" y="604337"/>
                </a:lnTo>
                <a:lnTo>
                  <a:pt x="255977" y="594768"/>
                </a:lnTo>
                <a:lnTo>
                  <a:pt x="208195" y="579395"/>
                </a:lnTo>
                <a:lnTo>
                  <a:pt x="163948" y="558686"/>
                </a:lnTo>
                <a:lnTo>
                  <a:pt x="123794" y="533113"/>
                </a:lnTo>
                <a:lnTo>
                  <a:pt x="88289" y="503144"/>
                </a:lnTo>
                <a:lnTo>
                  <a:pt x="57990" y="469250"/>
                </a:lnTo>
                <a:lnTo>
                  <a:pt x="33455" y="431901"/>
                </a:lnTo>
                <a:lnTo>
                  <a:pt x="15240" y="391567"/>
                </a:lnTo>
                <a:lnTo>
                  <a:pt x="3902" y="348717"/>
                </a:lnTo>
                <a:lnTo>
                  <a:pt x="0" y="30382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5622671" y="4141419"/>
            <a:ext cx="437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080" indent="33020">
              <a:lnSpc>
                <a:spcPct val="10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FF0000"/>
                </a:solidFill>
                <a:latin typeface="Arial"/>
                <a:cs typeface="Arial"/>
              </a:rPr>
              <a:t>Inefficient</a:t>
            </a:r>
            <a:r>
              <a:rPr dirty="0" sz="600" spc="5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0000"/>
                </a:solidFill>
                <a:latin typeface="Arial"/>
                <a:cs typeface="Arial"/>
              </a:rPr>
              <a:t>Normal</a:t>
            </a:r>
            <a:r>
              <a:rPr dirty="0" sz="600" spc="5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0000"/>
                </a:solidFill>
                <a:latin typeface="Arial"/>
                <a:cs typeface="Arial"/>
              </a:rPr>
              <a:t>City</a:t>
            </a:r>
            <a:r>
              <a:rPr dirty="0" sz="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0000"/>
                </a:solidFill>
                <a:latin typeface="Arial"/>
                <a:cs typeface="Arial"/>
              </a:rPr>
              <a:t>Driving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5799328" y="2953486"/>
            <a:ext cx="1474470" cy="200660"/>
          </a:xfrm>
          <a:custGeom>
            <a:avLst/>
            <a:gdLst/>
            <a:ahLst/>
            <a:cxnLst/>
            <a:rect l="l" t="t" r="r" b="b"/>
            <a:pathLst>
              <a:path w="1474470" h="200660">
                <a:moveTo>
                  <a:pt x="1474216" y="0"/>
                </a:moveTo>
                <a:lnTo>
                  <a:pt x="0" y="0"/>
                </a:lnTo>
                <a:lnTo>
                  <a:pt x="0" y="200050"/>
                </a:lnTo>
                <a:lnTo>
                  <a:pt x="1474216" y="200050"/>
                </a:lnTo>
                <a:lnTo>
                  <a:pt x="1474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6113017" y="2985897"/>
            <a:ext cx="8597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latin typeface="Segoe UI"/>
                <a:cs typeface="Segoe UI"/>
              </a:rPr>
              <a:t>Tesla</a:t>
            </a:r>
            <a:r>
              <a:rPr dirty="0" sz="700" spc="-5" b="1">
                <a:latin typeface="Segoe UI"/>
                <a:cs typeface="Segoe UI"/>
              </a:rPr>
              <a:t> </a:t>
            </a:r>
            <a:r>
              <a:rPr dirty="0" sz="700" spc="-10" b="1">
                <a:latin typeface="Segoe UI"/>
                <a:cs typeface="Segoe UI"/>
              </a:rPr>
              <a:t>Efficiency</a:t>
            </a:r>
            <a:r>
              <a:rPr dirty="0" sz="700" spc="10" b="1">
                <a:latin typeface="Segoe UI"/>
                <a:cs typeface="Segoe UI"/>
              </a:rPr>
              <a:t> </a:t>
            </a:r>
            <a:r>
              <a:rPr dirty="0" sz="700" spc="-25" b="1">
                <a:latin typeface="Segoe UI"/>
                <a:cs typeface="Segoe UI"/>
              </a:rPr>
              <a:t>Map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5246496" y="3351733"/>
            <a:ext cx="77470" cy="1005205"/>
          </a:xfrm>
          <a:custGeom>
            <a:avLst/>
            <a:gdLst/>
            <a:ahLst/>
            <a:cxnLst/>
            <a:rect l="l" t="t" r="r" b="b"/>
            <a:pathLst>
              <a:path w="77470" h="1005204">
                <a:moveTo>
                  <a:pt x="76944" y="0"/>
                </a:moveTo>
                <a:lnTo>
                  <a:pt x="0" y="0"/>
                </a:lnTo>
                <a:lnTo>
                  <a:pt x="0" y="1004646"/>
                </a:lnTo>
                <a:lnTo>
                  <a:pt x="76944" y="1004646"/>
                </a:lnTo>
                <a:lnTo>
                  <a:pt x="76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5227844" y="3736051"/>
            <a:ext cx="111125" cy="241300"/>
          </a:xfrm>
          <a:prstGeom prst="rect">
            <a:avLst/>
          </a:prstGeom>
        </p:spPr>
        <p:txBody>
          <a:bodyPr wrap="square" lIns="0" tIns="234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baseline="5555" sz="750" spc="-112" b="1">
                <a:latin typeface="Segoe UI"/>
                <a:cs typeface="Segoe UI"/>
              </a:rPr>
              <a:t>To</a:t>
            </a:r>
            <a:r>
              <a:rPr dirty="0" sz="350" spc="7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5555" sz="750" spc="-60" b="1">
                <a:latin typeface="Segoe UI"/>
                <a:cs typeface="Segoe UI"/>
              </a:rPr>
              <a:t>r</a:t>
            </a:r>
            <a:r>
              <a:rPr dirty="0" sz="350" spc="-7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5555" sz="750" spc="-232" b="1">
                <a:latin typeface="Segoe UI"/>
                <a:cs typeface="Segoe UI"/>
              </a:rPr>
              <a:t>q</a:t>
            </a:r>
            <a:r>
              <a:rPr dirty="0" sz="350" spc="4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5555" sz="750" spc="-37" b="1">
                <a:latin typeface="Segoe UI"/>
                <a:cs typeface="Segoe UI"/>
              </a:rPr>
              <a:t>ue</a:t>
            </a:r>
            <a:endParaRPr baseline="5555" sz="750">
              <a:latin typeface="Segoe UI"/>
              <a:cs typeface="Segoe U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5927090" y="4669985"/>
            <a:ext cx="1005205" cy="77470"/>
          </a:xfrm>
          <a:custGeom>
            <a:avLst/>
            <a:gdLst/>
            <a:ahLst/>
            <a:cxnLst/>
            <a:rect l="l" t="t" r="r" b="b"/>
            <a:pathLst>
              <a:path w="1005204" h="77470">
                <a:moveTo>
                  <a:pt x="1004646" y="0"/>
                </a:moveTo>
                <a:lnTo>
                  <a:pt x="0" y="0"/>
                </a:lnTo>
                <a:lnTo>
                  <a:pt x="0" y="76944"/>
                </a:lnTo>
                <a:lnTo>
                  <a:pt x="1004646" y="76944"/>
                </a:lnTo>
                <a:lnTo>
                  <a:pt x="1004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6310757" y="4639021"/>
            <a:ext cx="24955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-16666" sz="750" spc="-187" b="1">
                <a:latin typeface="Segoe UI"/>
                <a:cs typeface="Segoe UI"/>
              </a:rPr>
              <a:t>S</a:t>
            </a:r>
            <a:r>
              <a:rPr dirty="0" sz="350" spc="3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322" b="1">
                <a:latin typeface="Segoe UI"/>
                <a:cs typeface="Segoe UI"/>
              </a:rPr>
              <a:t>p</a:t>
            </a:r>
            <a:r>
              <a:rPr dirty="0" sz="350" spc="105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127" b="1">
                <a:latin typeface="Segoe UI"/>
                <a:cs typeface="Segoe UI"/>
              </a:rPr>
              <a:t>e</a:t>
            </a:r>
            <a:r>
              <a:rPr dirty="0" sz="350" spc="-25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240" b="1">
                <a:latin typeface="Segoe UI"/>
                <a:cs typeface="Segoe UI"/>
              </a:rPr>
              <a:t>e</a:t>
            </a:r>
            <a:r>
              <a:rPr dirty="0" sz="350" spc="6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75" b="1">
                <a:latin typeface="Segoe UI"/>
                <a:cs typeface="Segoe UI"/>
              </a:rPr>
              <a:t>d</a:t>
            </a:r>
            <a:endParaRPr baseline="-16666" sz="7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9" y="224967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200"/>
              </a:spcBef>
            </a:pPr>
            <a:r>
              <a:rPr dirty="0" sz="2000"/>
              <a:t>New</a:t>
            </a:r>
            <a:r>
              <a:rPr dirty="0" sz="2000" spc="-10"/>
              <a:t> </a:t>
            </a:r>
            <a:r>
              <a:rPr dirty="0" sz="2000"/>
              <a:t>Perspective</a:t>
            </a:r>
            <a:r>
              <a:rPr dirty="0" sz="2000" spc="5"/>
              <a:t> </a:t>
            </a:r>
            <a:r>
              <a:rPr dirty="0" sz="2000"/>
              <a:t>|</a:t>
            </a:r>
            <a:r>
              <a:rPr dirty="0" sz="2000" spc="-20"/>
              <a:t> </a:t>
            </a:r>
            <a:r>
              <a:rPr dirty="0" sz="2000"/>
              <a:t>The</a:t>
            </a:r>
            <a:r>
              <a:rPr dirty="0" sz="2000" spc="5"/>
              <a:t> </a:t>
            </a:r>
            <a:r>
              <a:rPr dirty="0" sz="2000" spc="-10"/>
              <a:t>Multi-</a:t>
            </a:r>
            <a:r>
              <a:rPr dirty="0" sz="2000"/>
              <a:t>Motor</a:t>
            </a:r>
            <a:r>
              <a:rPr dirty="0" sz="2000" spc="-20"/>
              <a:t> </a:t>
            </a:r>
            <a:r>
              <a:rPr dirty="0" sz="2000" spc="-10"/>
              <a:t>Advantage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504569" y="946150"/>
            <a:ext cx="646049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pairing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multi-</a:t>
            </a:r>
            <a:r>
              <a:rPr dirty="0" u="heavy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motor</a:t>
            </a:r>
            <a:r>
              <a:rPr dirty="0" u="heavy" sz="14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systems</a:t>
            </a:r>
            <a:r>
              <a:rPr dirty="0" u="none" sz="1400" spc="-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4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u="none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intelligent</a:t>
            </a:r>
            <a:r>
              <a:rPr dirty="0" u="heavy" sz="1400" spc="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route-</a:t>
            </a:r>
            <a:r>
              <a:rPr dirty="0" u="heavy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level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optimization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dirty="0" sz="14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seamlessly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align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hardware</a:t>
            </a:r>
            <a:r>
              <a:rPr dirty="0" sz="14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performance</a:t>
            </a:r>
            <a:r>
              <a:rPr dirty="0" sz="14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profile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dirty="0" sz="14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vehicle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 demands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7526" y="2673350"/>
            <a:ext cx="1068146" cy="8732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05325" y="1911172"/>
            <a:ext cx="304419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addresses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problem</a:t>
            </a:r>
            <a:r>
              <a:rPr dirty="0" sz="1200" spc="-6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from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a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different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perspective...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</a:t>
            </a:r>
            <a:r>
              <a:rPr dirty="0" u="sng" sz="12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patented</a:t>
            </a:r>
            <a:r>
              <a:rPr dirty="0" u="sng" sz="12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approach:</a:t>
            </a:r>
            <a:endParaRPr sz="12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energy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loss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heat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by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using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multiple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motors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each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efficient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different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combination</a:t>
            </a:r>
            <a:r>
              <a:rPr dirty="0" sz="12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torque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RPM,</a:t>
            </a:r>
            <a:endParaRPr sz="1200">
              <a:latin typeface="Segoe UI"/>
              <a:cs typeface="Segoe UI"/>
            </a:endParaRPr>
          </a:p>
          <a:p>
            <a:pPr marL="12700" marR="7239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as</a:t>
            </a:r>
            <a:r>
              <a:rPr dirty="0" sz="1200" spc="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well as</a:t>
            </a:r>
            <a:r>
              <a:rPr dirty="0" sz="1200" spc="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multi-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variate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optimization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determine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selection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(including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braking)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globally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optimize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over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entire trip.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70102" y="1696034"/>
            <a:ext cx="3109595" cy="2940685"/>
            <a:chOff x="770102" y="1696034"/>
            <a:chExt cx="3109595" cy="294068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102" y="1696034"/>
              <a:ext cx="3109213" cy="2940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053" y="2073224"/>
              <a:ext cx="2352675" cy="229641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807706" y="3682365"/>
            <a:ext cx="727710" cy="897255"/>
            <a:chOff x="7807706" y="3682365"/>
            <a:chExt cx="727710" cy="8972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6756" y="3701415"/>
              <a:ext cx="689609" cy="85882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17231" y="3691890"/>
              <a:ext cx="708660" cy="878205"/>
            </a:xfrm>
            <a:custGeom>
              <a:avLst/>
              <a:gdLst/>
              <a:ahLst/>
              <a:cxnLst/>
              <a:rect l="l" t="t" r="r" b="b"/>
              <a:pathLst>
                <a:path w="708659" h="878204">
                  <a:moveTo>
                    <a:pt x="0" y="877874"/>
                  </a:moveTo>
                  <a:lnTo>
                    <a:pt x="708659" y="877874"/>
                  </a:lnTo>
                  <a:lnTo>
                    <a:pt x="708659" y="0"/>
                  </a:lnTo>
                  <a:lnTo>
                    <a:pt x="0" y="0"/>
                  </a:lnTo>
                  <a:lnTo>
                    <a:pt x="0" y="877874"/>
                  </a:lnTo>
                  <a:close/>
                </a:path>
              </a:pathLst>
            </a:custGeom>
            <a:ln w="19050">
              <a:solidFill>
                <a:srgbClr val="1B60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1117053" y="4680216"/>
            <a:ext cx="147955" cy="146685"/>
          </a:xfrm>
          <a:custGeom>
            <a:avLst/>
            <a:gdLst/>
            <a:ahLst/>
            <a:cxnLst/>
            <a:rect l="l" t="t" r="r" b="b"/>
            <a:pathLst>
              <a:path w="147955" h="146685">
                <a:moveTo>
                  <a:pt x="147637" y="0"/>
                </a:moveTo>
                <a:lnTo>
                  <a:pt x="0" y="0"/>
                </a:lnTo>
                <a:lnTo>
                  <a:pt x="0" y="146469"/>
                </a:lnTo>
                <a:lnTo>
                  <a:pt x="147637" y="146469"/>
                </a:lnTo>
                <a:lnTo>
                  <a:pt x="147637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287272" y="4676952"/>
            <a:ext cx="23342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Enhanced</a:t>
            </a:r>
            <a:r>
              <a:rPr dirty="0" sz="8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decreased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heat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828" y="1384528"/>
            <a:ext cx="3197860" cy="25397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49" y="224967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195"/>
              </a:spcBef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Solution</a:t>
            </a:r>
            <a:r>
              <a:rPr dirty="0" spc="-5"/>
              <a:t> </a:t>
            </a:r>
            <a:r>
              <a:rPr dirty="0"/>
              <a:t>|</a:t>
            </a:r>
            <a:r>
              <a:rPr dirty="0" spc="-20"/>
              <a:t> </a:t>
            </a:r>
            <a:r>
              <a:rPr dirty="0"/>
              <a:t>Accelitron</a:t>
            </a:r>
            <a:r>
              <a:rPr dirty="0" spc="-5"/>
              <a:t> </a:t>
            </a:r>
            <a:r>
              <a:rPr dirty="0" spc="-25"/>
              <a:t>Multi-</a:t>
            </a:r>
            <a:r>
              <a:rPr dirty="0"/>
              <a:t>Motor</a:t>
            </a:r>
            <a:r>
              <a:rPr dirty="0" spc="-5"/>
              <a:t> </a:t>
            </a:r>
            <a:r>
              <a:rPr dirty="0" spc="-10"/>
              <a:t>Technology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93391" y="842517"/>
            <a:ext cx="44011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makes</a:t>
            </a:r>
            <a:r>
              <a:rPr dirty="0" sz="1600" spc="-7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vehicles</a:t>
            </a:r>
            <a:r>
              <a:rPr dirty="0" sz="16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more</a:t>
            </a:r>
            <a:r>
              <a:rPr dirty="0" u="heavy" sz="16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16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efficient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182748" y="3965625"/>
            <a:ext cx="1188085" cy="364490"/>
          </a:xfrm>
          <a:custGeom>
            <a:avLst/>
            <a:gdLst/>
            <a:ahLst/>
            <a:cxnLst/>
            <a:rect l="l" t="t" r="r" b="b"/>
            <a:pathLst>
              <a:path w="1188085" h="364489">
                <a:moveTo>
                  <a:pt x="1005839" y="0"/>
                </a:moveTo>
                <a:lnTo>
                  <a:pt x="1005839" y="91097"/>
                </a:lnTo>
                <a:lnTo>
                  <a:pt x="0" y="91097"/>
                </a:lnTo>
                <a:lnTo>
                  <a:pt x="0" y="273278"/>
                </a:lnTo>
                <a:lnTo>
                  <a:pt x="1005839" y="273278"/>
                </a:lnTo>
                <a:lnTo>
                  <a:pt x="1005839" y="364375"/>
                </a:lnTo>
                <a:lnTo>
                  <a:pt x="1187958" y="182194"/>
                </a:lnTo>
                <a:lnTo>
                  <a:pt x="1005839" y="0"/>
                </a:lnTo>
                <a:close/>
              </a:path>
            </a:pathLst>
          </a:custGeom>
          <a:solidFill>
            <a:srgbClr val="4ED63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756" y="4040619"/>
            <a:ext cx="1389633" cy="21335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69874" y="1271650"/>
            <a:ext cx="2228850" cy="2600325"/>
            <a:chOff x="669874" y="1271650"/>
            <a:chExt cx="2228850" cy="26003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924" y="1290700"/>
              <a:ext cx="2190750" cy="25620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79399" y="1281175"/>
              <a:ext cx="2209800" cy="2581275"/>
            </a:xfrm>
            <a:custGeom>
              <a:avLst/>
              <a:gdLst/>
              <a:ahLst/>
              <a:cxnLst/>
              <a:rect l="l" t="t" r="r" b="b"/>
              <a:pathLst>
                <a:path w="2209800" h="2581275">
                  <a:moveTo>
                    <a:pt x="0" y="2581275"/>
                  </a:moveTo>
                  <a:lnTo>
                    <a:pt x="2209800" y="2581275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2581275"/>
                  </a:lnTo>
                  <a:close/>
                </a:path>
              </a:pathLst>
            </a:custGeom>
            <a:ln w="19050">
              <a:solidFill>
                <a:srgbClr val="1B60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67892" y="1606677"/>
            <a:ext cx="7100570" cy="32594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573145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Use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right</a:t>
            </a:r>
            <a:r>
              <a:rPr dirty="0" u="sng" sz="13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motor</a:t>
            </a:r>
            <a:r>
              <a:rPr dirty="0" u="none" sz="13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3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u="none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3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u="none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right</a:t>
            </a:r>
            <a:r>
              <a:rPr dirty="0" u="sng" sz="13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job</a:t>
            </a:r>
            <a:endParaRPr sz="1300">
              <a:latin typeface="Segoe UI"/>
              <a:cs typeface="Segoe UI"/>
            </a:endParaRPr>
          </a:p>
          <a:p>
            <a:pPr algn="ctr" marL="3570604">
              <a:lnSpc>
                <a:spcPct val="100000"/>
              </a:lnSpc>
              <a:spcBef>
                <a:spcPts val="1560"/>
              </a:spcBef>
            </a:pPr>
            <a:r>
              <a:rPr dirty="0" sz="1300" spc="-20" b="1">
                <a:solidFill>
                  <a:srgbClr val="FFFFFF"/>
                </a:solidFill>
                <a:latin typeface="Segoe UI"/>
                <a:cs typeface="Segoe UI"/>
              </a:rPr>
              <a:t>PLUS</a:t>
            </a:r>
            <a:endParaRPr sz="1300">
              <a:latin typeface="Segoe UI"/>
              <a:cs typeface="Segoe UI"/>
            </a:endParaRPr>
          </a:p>
          <a:p>
            <a:pPr algn="ctr" marL="3582670" marR="5080">
              <a:lnSpc>
                <a:spcPct val="100000"/>
              </a:lnSpc>
              <a:spcBef>
                <a:spcPts val="1560"/>
              </a:spcBef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Optimise</a:t>
            </a:r>
            <a:r>
              <a:rPr dirty="0" sz="13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3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selection</a:t>
            </a:r>
            <a:r>
              <a:rPr dirty="0" sz="13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3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multiple</a:t>
            </a:r>
            <a:r>
              <a:rPr dirty="0" sz="13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Segoe UI"/>
                <a:cs typeface="Segoe UI"/>
              </a:rPr>
              <a:t>variables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calculated</a:t>
            </a:r>
            <a:r>
              <a:rPr dirty="0" u="sng" sz="13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across</a:t>
            </a:r>
            <a:r>
              <a:rPr dirty="0" u="sng" sz="13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the</a:t>
            </a:r>
            <a:r>
              <a:rPr dirty="0" u="sng" sz="13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whole</a:t>
            </a:r>
            <a:r>
              <a:rPr dirty="0" u="sng" sz="13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trip</a:t>
            </a:r>
            <a:endParaRPr sz="1300">
              <a:latin typeface="Segoe UI"/>
              <a:cs typeface="Segoe UI"/>
            </a:endParaRPr>
          </a:p>
          <a:p>
            <a:pPr algn="ctr" marL="3572510">
              <a:lnSpc>
                <a:spcPct val="100000"/>
              </a:lnSpc>
              <a:spcBef>
                <a:spcPts val="1560"/>
              </a:spcBef>
            </a:pPr>
            <a:r>
              <a:rPr dirty="0" sz="1300" spc="-10" b="1">
                <a:solidFill>
                  <a:srgbClr val="FFFFFF"/>
                </a:solidFill>
                <a:latin typeface="Segoe UI"/>
                <a:cs typeface="Segoe UI"/>
              </a:rPr>
              <a:t>EQUALS</a:t>
            </a:r>
            <a:endParaRPr sz="1300">
              <a:latin typeface="Segoe UI"/>
              <a:cs typeface="Segoe UI"/>
            </a:endParaRPr>
          </a:p>
          <a:p>
            <a:pPr algn="ctr" marL="3571875">
              <a:lnSpc>
                <a:spcPct val="100000"/>
              </a:lnSpc>
              <a:spcBef>
                <a:spcPts val="1565"/>
              </a:spcBef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Maximum</a:t>
            </a:r>
            <a:r>
              <a:rPr dirty="0" sz="13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3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3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endParaRPr sz="1300">
              <a:latin typeface="Segoe UI"/>
              <a:cs typeface="Segoe UI"/>
            </a:endParaRPr>
          </a:p>
          <a:p>
            <a:pPr algn="ctr" marL="3571240">
              <a:lnSpc>
                <a:spcPct val="100000"/>
              </a:lnSpc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minimum</a:t>
            </a:r>
            <a:r>
              <a:rPr dirty="0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heat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3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wear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dirty="0" sz="13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3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hardware</a:t>
            </a:r>
            <a:r>
              <a:rPr dirty="0" sz="13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Segoe UI"/>
                <a:cs typeface="Segoe UI"/>
              </a:rPr>
              <a:t>level</a:t>
            </a:r>
            <a:endParaRPr sz="1300">
              <a:latin typeface="Segoe UI"/>
              <a:cs typeface="Segoe UI"/>
            </a:endParaRPr>
          </a:p>
          <a:p>
            <a:pPr algn="ctr" marR="601345">
              <a:lnSpc>
                <a:spcPct val="100000"/>
              </a:lnSpc>
              <a:spcBef>
                <a:spcPts val="1700"/>
              </a:spcBef>
            </a:pPr>
            <a:r>
              <a:rPr dirty="0" sz="1600">
                <a:solidFill>
                  <a:srgbClr val="4ED63A"/>
                </a:solidFill>
                <a:latin typeface="Arial"/>
                <a:cs typeface="Arial"/>
              </a:rPr>
              <a:t>&gt;5.5</a:t>
            </a:r>
            <a:r>
              <a:rPr dirty="0" sz="1600" spc="-25">
                <a:solidFill>
                  <a:srgbClr val="4ED63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ED63A"/>
                </a:solidFill>
                <a:latin typeface="Arial"/>
                <a:cs typeface="Arial"/>
              </a:rPr>
              <a:t>m/kWh*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*24%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improvement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validated in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dedicated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city-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cycle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trials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4916" y="876719"/>
            <a:ext cx="7713980" cy="3929379"/>
            <a:chOff x="674916" y="876719"/>
            <a:chExt cx="7713980" cy="39293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806" y="876719"/>
              <a:ext cx="5801741" cy="392912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79678" y="1263522"/>
              <a:ext cx="2482850" cy="2815590"/>
            </a:xfrm>
            <a:custGeom>
              <a:avLst/>
              <a:gdLst/>
              <a:ahLst/>
              <a:cxnLst/>
              <a:rect l="l" t="t" r="r" b="b"/>
              <a:pathLst>
                <a:path w="2482850" h="2815590">
                  <a:moveTo>
                    <a:pt x="0" y="413638"/>
                  </a:moveTo>
                  <a:lnTo>
                    <a:pt x="2783" y="365395"/>
                  </a:lnTo>
                  <a:lnTo>
                    <a:pt x="10925" y="318787"/>
                  </a:lnTo>
                  <a:lnTo>
                    <a:pt x="24117" y="274125"/>
                  </a:lnTo>
                  <a:lnTo>
                    <a:pt x="42048" y="231719"/>
                  </a:lnTo>
                  <a:lnTo>
                    <a:pt x="64407" y="191880"/>
                  </a:lnTo>
                  <a:lnTo>
                    <a:pt x="90884" y="154917"/>
                  </a:lnTo>
                  <a:lnTo>
                    <a:pt x="121169" y="121142"/>
                  </a:lnTo>
                  <a:lnTo>
                    <a:pt x="154950" y="90863"/>
                  </a:lnTo>
                  <a:lnTo>
                    <a:pt x="191919" y="64392"/>
                  </a:lnTo>
                  <a:lnTo>
                    <a:pt x="231764" y="42038"/>
                  </a:lnTo>
                  <a:lnTo>
                    <a:pt x="274176" y="24111"/>
                  </a:lnTo>
                  <a:lnTo>
                    <a:pt x="318843" y="10923"/>
                  </a:lnTo>
                  <a:lnTo>
                    <a:pt x="365455" y="2782"/>
                  </a:lnTo>
                  <a:lnTo>
                    <a:pt x="413702" y="0"/>
                  </a:lnTo>
                  <a:lnTo>
                    <a:pt x="2068474" y="0"/>
                  </a:lnTo>
                  <a:lnTo>
                    <a:pt x="2116720" y="2782"/>
                  </a:lnTo>
                  <a:lnTo>
                    <a:pt x="2163333" y="10923"/>
                  </a:lnTo>
                  <a:lnTo>
                    <a:pt x="2208003" y="24111"/>
                  </a:lnTo>
                  <a:lnTo>
                    <a:pt x="2250419" y="42038"/>
                  </a:lnTo>
                  <a:lnTo>
                    <a:pt x="2290270" y="64392"/>
                  </a:lnTo>
                  <a:lnTo>
                    <a:pt x="2327245" y="90863"/>
                  </a:lnTo>
                  <a:lnTo>
                    <a:pt x="2361034" y="121142"/>
                  </a:lnTo>
                  <a:lnTo>
                    <a:pt x="2391326" y="154917"/>
                  </a:lnTo>
                  <a:lnTo>
                    <a:pt x="2417811" y="191880"/>
                  </a:lnTo>
                  <a:lnTo>
                    <a:pt x="2440177" y="231719"/>
                  </a:lnTo>
                  <a:lnTo>
                    <a:pt x="2458113" y="274125"/>
                  </a:lnTo>
                  <a:lnTo>
                    <a:pt x="2471310" y="318787"/>
                  </a:lnTo>
                  <a:lnTo>
                    <a:pt x="2479456" y="365395"/>
                  </a:lnTo>
                  <a:lnTo>
                    <a:pt x="2482240" y="413638"/>
                  </a:lnTo>
                  <a:lnTo>
                    <a:pt x="2482240" y="2401824"/>
                  </a:lnTo>
                  <a:lnTo>
                    <a:pt x="2479456" y="2450058"/>
                  </a:lnTo>
                  <a:lnTo>
                    <a:pt x="2471310" y="2496660"/>
                  </a:lnTo>
                  <a:lnTo>
                    <a:pt x="2458113" y="2541319"/>
                  </a:lnTo>
                  <a:lnTo>
                    <a:pt x="2440177" y="2583723"/>
                  </a:lnTo>
                  <a:lnTo>
                    <a:pt x="2417811" y="2623563"/>
                  </a:lnTo>
                  <a:lnTo>
                    <a:pt x="2391326" y="2660528"/>
                  </a:lnTo>
                  <a:lnTo>
                    <a:pt x="2361034" y="2694308"/>
                  </a:lnTo>
                  <a:lnTo>
                    <a:pt x="2327245" y="2724591"/>
                  </a:lnTo>
                  <a:lnTo>
                    <a:pt x="2290270" y="2751067"/>
                  </a:lnTo>
                  <a:lnTo>
                    <a:pt x="2250419" y="2773426"/>
                  </a:lnTo>
                  <a:lnTo>
                    <a:pt x="2208003" y="2791356"/>
                  </a:lnTo>
                  <a:lnTo>
                    <a:pt x="2163333" y="2804549"/>
                  </a:lnTo>
                  <a:lnTo>
                    <a:pt x="2116720" y="2812692"/>
                  </a:lnTo>
                  <a:lnTo>
                    <a:pt x="2068474" y="2815475"/>
                  </a:lnTo>
                  <a:lnTo>
                    <a:pt x="413702" y="2815475"/>
                  </a:lnTo>
                  <a:lnTo>
                    <a:pt x="365455" y="2812692"/>
                  </a:lnTo>
                  <a:lnTo>
                    <a:pt x="318843" y="2804549"/>
                  </a:lnTo>
                  <a:lnTo>
                    <a:pt x="274176" y="2791356"/>
                  </a:lnTo>
                  <a:lnTo>
                    <a:pt x="231764" y="2773426"/>
                  </a:lnTo>
                  <a:lnTo>
                    <a:pt x="191919" y="2751067"/>
                  </a:lnTo>
                  <a:lnTo>
                    <a:pt x="154950" y="2724591"/>
                  </a:lnTo>
                  <a:lnTo>
                    <a:pt x="121169" y="2694308"/>
                  </a:lnTo>
                  <a:lnTo>
                    <a:pt x="90884" y="2660528"/>
                  </a:lnTo>
                  <a:lnTo>
                    <a:pt x="64407" y="2623563"/>
                  </a:lnTo>
                  <a:lnTo>
                    <a:pt x="42048" y="2583723"/>
                  </a:lnTo>
                  <a:lnTo>
                    <a:pt x="24117" y="2541319"/>
                  </a:lnTo>
                  <a:lnTo>
                    <a:pt x="10925" y="2496660"/>
                  </a:lnTo>
                  <a:lnTo>
                    <a:pt x="2783" y="2450058"/>
                  </a:lnTo>
                  <a:lnTo>
                    <a:pt x="0" y="2401824"/>
                  </a:lnTo>
                  <a:lnTo>
                    <a:pt x="0" y="413638"/>
                  </a:lnTo>
                  <a:close/>
                </a:path>
              </a:pathLst>
            </a:custGeom>
            <a:ln w="9525">
              <a:solidFill>
                <a:srgbClr val="4F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94761" y="1263522"/>
              <a:ext cx="5089525" cy="2815590"/>
            </a:xfrm>
            <a:custGeom>
              <a:avLst/>
              <a:gdLst/>
              <a:ahLst/>
              <a:cxnLst/>
              <a:rect l="l" t="t" r="r" b="b"/>
              <a:pathLst>
                <a:path w="5089525" h="2815590">
                  <a:moveTo>
                    <a:pt x="0" y="413638"/>
                  </a:moveTo>
                  <a:lnTo>
                    <a:pt x="2784" y="365395"/>
                  </a:lnTo>
                  <a:lnTo>
                    <a:pt x="10930" y="318787"/>
                  </a:lnTo>
                  <a:lnTo>
                    <a:pt x="24126" y="274125"/>
                  </a:lnTo>
                  <a:lnTo>
                    <a:pt x="42063" y="231719"/>
                  </a:lnTo>
                  <a:lnTo>
                    <a:pt x="64429" y="191880"/>
                  </a:lnTo>
                  <a:lnTo>
                    <a:pt x="90913" y="154917"/>
                  </a:lnTo>
                  <a:lnTo>
                    <a:pt x="121205" y="121142"/>
                  </a:lnTo>
                  <a:lnTo>
                    <a:pt x="154994" y="90863"/>
                  </a:lnTo>
                  <a:lnTo>
                    <a:pt x="191970" y="64392"/>
                  </a:lnTo>
                  <a:lnTo>
                    <a:pt x="231821" y="42038"/>
                  </a:lnTo>
                  <a:lnTo>
                    <a:pt x="274237" y="24111"/>
                  </a:lnTo>
                  <a:lnTo>
                    <a:pt x="318906" y="10923"/>
                  </a:lnTo>
                  <a:lnTo>
                    <a:pt x="365520" y="2782"/>
                  </a:lnTo>
                  <a:lnTo>
                    <a:pt x="413765" y="0"/>
                  </a:lnTo>
                  <a:lnTo>
                    <a:pt x="2068576" y="0"/>
                  </a:lnTo>
                  <a:lnTo>
                    <a:pt x="2116819" y="2782"/>
                  </a:lnTo>
                  <a:lnTo>
                    <a:pt x="2163427" y="10923"/>
                  </a:lnTo>
                  <a:lnTo>
                    <a:pt x="2208089" y="24111"/>
                  </a:lnTo>
                  <a:lnTo>
                    <a:pt x="2250495" y="42038"/>
                  </a:lnTo>
                  <a:lnTo>
                    <a:pt x="2290334" y="64392"/>
                  </a:lnTo>
                  <a:lnTo>
                    <a:pt x="2327297" y="90863"/>
                  </a:lnTo>
                  <a:lnTo>
                    <a:pt x="2361072" y="121142"/>
                  </a:lnTo>
                  <a:lnTo>
                    <a:pt x="2391351" y="154917"/>
                  </a:lnTo>
                  <a:lnTo>
                    <a:pt x="2417822" y="191880"/>
                  </a:lnTo>
                  <a:lnTo>
                    <a:pt x="2440176" y="231719"/>
                  </a:lnTo>
                  <a:lnTo>
                    <a:pt x="2458103" y="274125"/>
                  </a:lnTo>
                  <a:lnTo>
                    <a:pt x="2471291" y="318787"/>
                  </a:lnTo>
                  <a:lnTo>
                    <a:pt x="2479432" y="365395"/>
                  </a:lnTo>
                  <a:lnTo>
                    <a:pt x="2482215" y="413638"/>
                  </a:lnTo>
                  <a:lnTo>
                    <a:pt x="2482215" y="2401824"/>
                  </a:lnTo>
                  <a:lnTo>
                    <a:pt x="2479432" y="2450058"/>
                  </a:lnTo>
                  <a:lnTo>
                    <a:pt x="2471291" y="2496660"/>
                  </a:lnTo>
                  <a:lnTo>
                    <a:pt x="2458103" y="2541319"/>
                  </a:lnTo>
                  <a:lnTo>
                    <a:pt x="2440176" y="2583723"/>
                  </a:lnTo>
                  <a:lnTo>
                    <a:pt x="2417822" y="2623563"/>
                  </a:lnTo>
                  <a:lnTo>
                    <a:pt x="2391351" y="2660528"/>
                  </a:lnTo>
                  <a:lnTo>
                    <a:pt x="2361072" y="2694308"/>
                  </a:lnTo>
                  <a:lnTo>
                    <a:pt x="2327297" y="2724591"/>
                  </a:lnTo>
                  <a:lnTo>
                    <a:pt x="2290334" y="2751067"/>
                  </a:lnTo>
                  <a:lnTo>
                    <a:pt x="2250495" y="2773426"/>
                  </a:lnTo>
                  <a:lnTo>
                    <a:pt x="2208089" y="2791356"/>
                  </a:lnTo>
                  <a:lnTo>
                    <a:pt x="2163427" y="2804549"/>
                  </a:lnTo>
                  <a:lnTo>
                    <a:pt x="2116819" y="2812692"/>
                  </a:lnTo>
                  <a:lnTo>
                    <a:pt x="2068576" y="2815475"/>
                  </a:lnTo>
                  <a:lnTo>
                    <a:pt x="413765" y="2815475"/>
                  </a:lnTo>
                  <a:lnTo>
                    <a:pt x="365520" y="2812692"/>
                  </a:lnTo>
                  <a:lnTo>
                    <a:pt x="318906" y="2804549"/>
                  </a:lnTo>
                  <a:lnTo>
                    <a:pt x="274237" y="2791356"/>
                  </a:lnTo>
                  <a:lnTo>
                    <a:pt x="231821" y="2773426"/>
                  </a:lnTo>
                  <a:lnTo>
                    <a:pt x="191970" y="2751067"/>
                  </a:lnTo>
                  <a:lnTo>
                    <a:pt x="154994" y="2724591"/>
                  </a:lnTo>
                  <a:lnTo>
                    <a:pt x="121205" y="2694308"/>
                  </a:lnTo>
                  <a:lnTo>
                    <a:pt x="90913" y="2660528"/>
                  </a:lnTo>
                  <a:lnTo>
                    <a:pt x="64429" y="2623563"/>
                  </a:lnTo>
                  <a:lnTo>
                    <a:pt x="42063" y="2583723"/>
                  </a:lnTo>
                  <a:lnTo>
                    <a:pt x="24126" y="2541319"/>
                  </a:lnTo>
                  <a:lnTo>
                    <a:pt x="10930" y="2496660"/>
                  </a:lnTo>
                  <a:lnTo>
                    <a:pt x="2784" y="2450058"/>
                  </a:lnTo>
                  <a:lnTo>
                    <a:pt x="0" y="2401824"/>
                  </a:lnTo>
                  <a:lnTo>
                    <a:pt x="0" y="413638"/>
                  </a:lnTo>
                  <a:close/>
                </a:path>
                <a:path w="5089525" h="2815590">
                  <a:moveTo>
                    <a:pt x="2606802" y="231012"/>
                  </a:moveTo>
                  <a:lnTo>
                    <a:pt x="2611493" y="184441"/>
                  </a:lnTo>
                  <a:lnTo>
                    <a:pt x="2624949" y="141071"/>
                  </a:lnTo>
                  <a:lnTo>
                    <a:pt x="2646242" y="101829"/>
                  </a:lnTo>
                  <a:lnTo>
                    <a:pt x="2674445" y="67643"/>
                  </a:lnTo>
                  <a:lnTo>
                    <a:pt x="2708631" y="39440"/>
                  </a:lnTo>
                  <a:lnTo>
                    <a:pt x="2747873" y="18147"/>
                  </a:lnTo>
                  <a:lnTo>
                    <a:pt x="2791243" y="4691"/>
                  </a:lnTo>
                  <a:lnTo>
                    <a:pt x="2837815" y="0"/>
                  </a:lnTo>
                  <a:lnTo>
                    <a:pt x="4857877" y="0"/>
                  </a:lnTo>
                  <a:lnTo>
                    <a:pt x="4904454" y="4691"/>
                  </a:lnTo>
                  <a:lnTo>
                    <a:pt x="4947838" y="18147"/>
                  </a:lnTo>
                  <a:lnTo>
                    <a:pt x="4987100" y="39440"/>
                  </a:lnTo>
                  <a:lnTo>
                    <a:pt x="5021310" y="67643"/>
                  </a:lnTo>
                  <a:lnTo>
                    <a:pt x="5049536" y="101829"/>
                  </a:lnTo>
                  <a:lnTo>
                    <a:pt x="5070850" y="141071"/>
                  </a:lnTo>
                  <a:lnTo>
                    <a:pt x="5084320" y="184441"/>
                  </a:lnTo>
                  <a:lnTo>
                    <a:pt x="5089017" y="231012"/>
                  </a:lnTo>
                  <a:lnTo>
                    <a:pt x="5089017" y="1155445"/>
                  </a:lnTo>
                  <a:lnTo>
                    <a:pt x="5084320" y="1201981"/>
                  </a:lnTo>
                  <a:lnTo>
                    <a:pt x="5070850" y="1245334"/>
                  </a:lnTo>
                  <a:lnTo>
                    <a:pt x="5049536" y="1284573"/>
                  </a:lnTo>
                  <a:lnTo>
                    <a:pt x="5021310" y="1318767"/>
                  </a:lnTo>
                  <a:lnTo>
                    <a:pt x="4987100" y="1346985"/>
                  </a:lnTo>
                  <a:lnTo>
                    <a:pt x="4947838" y="1368294"/>
                  </a:lnTo>
                  <a:lnTo>
                    <a:pt x="4904454" y="1381762"/>
                  </a:lnTo>
                  <a:lnTo>
                    <a:pt x="4857877" y="1386458"/>
                  </a:lnTo>
                  <a:lnTo>
                    <a:pt x="2837815" y="1386458"/>
                  </a:lnTo>
                  <a:lnTo>
                    <a:pt x="2791243" y="1381762"/>
                  </a:lnTo>
                  <a:lnTo>
                    <a:pt x="2747873" y="1368294"/>
                  </a:lnTo>
                  <a:lnTo>
                    <a:pt x="2708631" y="1346985"/>
                  </a:lnTo>
                  <a:lnTo>
                    <a:pt x="2674445" y="1318768"/>
                  </a:lnTo>
                  <a:lnTo>
                    <a:pt x="2646242" y="1284573"/>
                  </a:lnTo>
                  <a:lnTo>
                    <a:pt x="2624949" y="1245334"/>
                  </a:lnTo>
                  <a:lnTo>
                    <a:pt x="2611493" y="1201981"/>
                  </a:lnTo>
                  <a:lnTo>
                    <a:pt x="2606802" y="1155445"/>
                  </a:lnTo>
                  <a:lnTo>
                    <a:pt x="2606802" y="231012"/>
                  </a:lnTo>
                  <a:close/>
                </a:path>
              </a:pathLst>
            </a:custGeom>
            <a:ln w="9525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01064" y="1717928"/>
            <a:ext cx="184086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8650" marR="5080" indent="-61658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Reduced</a:t>
            </a:r>
            <a:r>
              <a:rPr dirty="0" sz="1600" spc="-4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Segoe UI"/>
                <a:cs typeface="Segoe UI"/>
              </a:rPr>
              <a:t>Electricity Usage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63574" y="2505836"/>
            <a:ext cx="191325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9855" marR="10287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standard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parcel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route,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Accelitron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save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~5kWh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per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shift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This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results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direct</a:t>
            </a:r>
            <a:endParaRPr sz="1200">
              <a:latin typeface="Segoe UI"/>
              <a:cs typeface="Segoe UI"/>
            </a:endParaRPr>
          </a:p>
          <a:p>
            <a:pPr algn="ctr" marL="254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operational</a:t>
            </a:r>
            <a:r>
              <a:rPr dirty="0" sz="1200" spc="-6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saving 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&gt;$50m/year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large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707070" y="1760791"/>
            <a:ext cx="6673215" cy="2339975"/>
            <a:chOff x="1707070" y="1760791"/>
            <a:chExt cx="6673215" cy="2339975"/>
          </a:xfrm>
        </p:grpSpPr>
        <p:sp>
          <p:nvSpPr>
            <p:cNvPr id="9" name="object 9" descr=""/>
            <p:cNvSpPr/>
            <p:nvPr/>
          </p:nvSpPr>
          <p:spPr>
            <a:xfrm>
              <a:off x="1711832" y="1765554"/>
              <a:ext cx="5648325" cy="622300"/>
            </a:xfrm>
            <a:custGeom>
              <a:avLst/>
              <a:gdLst/>
              <a:ahLst/>
              <a:cxnLst/>
              <a:rect l="l" t="t" r="r" b="b"/>
              <a:pathLst>
                <a:path w="5648325" h="622300">
                  <a:moveTo>
                    <a:pt x="0" y="622300"/>
                  </a:moveTo>
                  <a:lnTo>
                    <a:pt x="417830" y="622300"/>
                  </a:lnTo>
                </a:path>
                <a:path w="5648325" h="622300">
                  <a:moveTo>
                    <a:pt x="2610866" y="550926"/>
                  </a:moveTo>
                  <a:lnTo>
                    <a:pt x="3028822" y="550926"/>
                  </a:lnTo>
                </a:path>
                <a:path w="5648325" h="622300">
                  <a:moveTo>
                    <a:pt x="5230241" y="0"/>
                  </a:moveTo>
                  <a:lnTo>
                    <a:pt x="564819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893054" y="2709418"/>
              <a:ext cx="2482215" cy="1386840"/>
            </a:xfrm>
            <a:custGeom>
              <a:avLst/>
              <a:gdLst/>
              <a:ahLst/>
              <a:cxnLst/>
              <a:rect l="l" t="t" r="r" b="b"/>
              <a:pathLst>
                <a:path w="2482215" h="1386839">
                  <a:moveTo>
                    <a:pt x="0" y="231139"/>
                  </a:moveTo>
                  <a:lnTo>
                    <a:pt x="4696" y="184562"/>
                  </a:lnTo>
                  <a:lnTo>
                    <a:pt x="18166" y="141178"/>
                  </a:lnTo>
                  <a:lnTo>
                    <a:pt x="39480" y="101916"/>
                  </a:lnTo>
                  <a:lnTo>
                    <a:pt x="67706" y="67706"/>
                  </a:lnTo>
                  <a:lnTo>
                    <a:pt x="101916" y="39480"/>
                  </a:lnTo>
                  <a:lnTo>
                    <a:pt x="141178" y="18166"/>
                  </a:lnTo>
                  <a:lnTo>
                    <a:pt x="184562" y="4696"/>
                  </a:lnTo>
                  <a:lnTo>
                    <a:pt x="231140" y="0"/>
                  </a:lnTo>
                  <a:lnTo>
                    <a:pt x="2251202" y="0"/>
                  </a:lnTo>
                  <a:lnTo>
                    <a:pt x="2297737" y="4696"/>
                  </a:lnTo>
                  <a:lnTo>
                    <a:pt x="2341090" y="18166"/>
                  </a:lnTo>
                  <a:lnTo>
                    <a:pt x="2380329" y="39480"/>
                  </a:lnTo>
                  <a:lnTo>
                    <a:pt x="2414524" y="67706"/>
                  </a:lnTo>
                  <a:lnTo>
                    <a:pt x="2442741" y="101916"/>
                  </a:lnTo>
                  <a:lnTo>
                    <a:pt x="2464050" y="141178"/>
                  </a:lnTo>
                  <a:lnTo>
                    <a:pt x="2477518" y="184562"/>
                  </a:lnTo>
                  <a:lnTo>
                    <a:pt x="2482215" y="231139"/>
                  </a:lnTo>
                  <a:lnTo>
                    <a:pt x="2482215" y="1155445"/>
                  </a:lnTo>
                  <a:lnTo>
                    <a:pt x="2477518" y="1202004"/>
                  </a:lnTo>
                  <a:lnTo>
                    <a:pt x="2464050" y="1245370"/>
                  </a:lnTo>
                  <a:lnTo>
                    <a:pt x="2442741" y="1284615"/>
                  </a:lnTo>
                  <a:lnTo>
                    <a:pt x="2414524" y="1318809"/>
                  </a:lnTo>
                  <a:lnTo>
                    <a:pt x="2380329" y="1347022"/>
                  </a:lnTo>
                  <a:lnTo>
                    <a:pt x="2341090" y="1368326"/>
                  </a:lnTo>
                  <a:lnTo>
                    <a:pt x="2297737" y="1381789"/>
                  </a:lnTo>
                  <a:lnTo>
                    <a:pt x="2251202" y="1386484"/>
                  </a:lnTo>
                  <a:lnTo>
                    <a:pt x="231140" y="1386484"/>
                  </a:lnTo>
                  <a:lnTo>
                    <a:pt x="184562" y="1381789"/>
                  </a:lnTo>
                  <a:lnTo>
                    <a:pt x="141178" y="1368326"/>
                  </a:lnTo>
                  <a:lnTo>
                    <a:pt x="101916" y="1347022"/>
                  </a:lnTo>
                  <a:lnTo>
                    <a:pt x="67706" y="1318809"/>
                  </a:lnTo>
                  <a:lnTo>
                    <a:pt x="39480" y="1284615"/>
                  </a:lnTo>
                  <a:lnTo>
                    <a:pt x="18166" y="1245370"/>
                  </a:lnTo>
                  <a:lnTo>
                    <a:pt x="4696" y="1202004"/>
                  </a:lnTo>
                  <a:lnTo>
                    <a:pt x="0" y="1155445"/>
                  </a:lnTo>
                  <a:lnTo>
                    <a:pt x="0" y="231139"/>
                  </a:lnTo>
                  <a:close/>
                </a:path>
              </a:pathLst>
            </a:custGeom>
            <a:ln w="9525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957065" y="1798065"/>
            <a:ext cx="1147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Charge</a:t>
            </a:r>
            <a:r>
              <a:rPr dirty="0" sz="1600" spc="-4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Segoe UI"/>
                <a:cs typeface="Segoe UI"/>
              </a:rPr>
              <a:t>Less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77844" y="2505836"/>
            <a:ext cx="19113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4470" marR="56515" indent="-1447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your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charge</a:t>
            </a:r>
            <a:r>
              <a:rPr dirty="0" sz="12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times</a:t>
            </a:r>
            <a:r>
              <a:rPr dirty="0" sz="12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&gt;10%</a:t>
            </a:r>
            <a:endParaRPr sz="1200">
              <a:latin typeface="Segoe UI"/>
              <a:cs typeface="Segoe UI"/>
            </a:endParaRPr>
          </a:p>
          <a:p>
            <a:pPr algn="just" marL="12700" marR="5080" indent="80645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Realise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benefits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uptime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vehicles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fleet,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fewer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chargers,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driver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savings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04609" y="1382648"/>
            <a:ext cx="1490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Smaller</a:t>
            </a:r>
            <a:r>
              <a:rPr dirty="0" sz="1600" spc="-7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Segoe UI"/>
                <a:cs typeface="Segoe UI"/>
              </a:rPr>
              <a:t>Battery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364490">
              <a:lnSpc>
                <a:spcPct val="100000"/>
              </a:lnSpc>
              <a:spcBef>
                <a:spcPts val="175"/>
              </a:spcBef>
            </a:pPr>
            <a:r>
              <a:rPr dirty="0"/>
              <a:t>Value</a:t>
            </a:r>
            <a:r>
              <a:rPr dirty="0" spc="-45"/>
              <a:t> </a:t>
            </a:r>
            <a:r>
              <a:rPr dirty="0"/>
              <a:t>Prop</a:t>
            </a:r>
            <a:r>
              <a:rPr dirty="0" spc="-50"/>
              <a:t> </a:t>
            </a:r>
            <a:r>
              <a:rPr dirty="0"/>
              <a:t>|</a:t>
            </a:r>
            <a:r>
              <a:rPr dirty="0" spc="-40"/>
              <a:t> </a:t>
            </a:r>
            <a:r>
              <a:rPr dirty="0"/>
              <a:t>Efficiency,</a:t>
            </a:r>
            <a:r>
              <a:rPr dirty="0" spc="-35"/>
              <a:t> </a:t>
            </a:r>
            <a:r>
              <a:rPr dirty="0"/>
              <a:t>Efficiency,</a:t>
            </a:r>
            <a:r>
              <a:rPr dirty="0" spc="-25"/>
              <a:t> </a:t>
            </a:r>
            <a:r>
              <a:rPr dirty="0" spc="-10"/>
              <a:t>Efficiency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6199378" y="1839849"/>
            <a:ext cx="1905635" cy="596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battery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size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&gt;5kWh</a:t>
            </a:r>
            <a:endParaRPr sz="1100">
              <a:latin typeface="Segoe UI"/>
              <a:cs typeface="Segoe UI"/>
            </a:endParaRPr>
          </a:p>
          <a:p>
            <a:pPr algn="ctr">
              <a:lnSpc>
                <a:spcPts val="1190"/>
              </a:lnSpc>
              <a:spcBef>
                <a:spcPts val="790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Direct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Material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saving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endParaRPr sz="1100">
              <a:latin typeface="Segoe UI"/>
              <a:cs typeface="Segoe UI"/>
            </a:endParaRPr>
          </a:p>
          <a:p>
            <a:pPr algn="ctr">
              <a:lnSpc>
                <a:spcPts val="1190"/>
              </a:lnSpc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&gt;$500</a:t>
            </a:r>
            <a:r>
              <a:rPr dirty="0" sz="11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on every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battery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63116" y="4393488"/>
            <a:ext cx="581025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dirty="0" sz="11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data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based</a:t>
            </a:r>
            <a:r>
              <a:rPr dirty="0" sz="11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simulated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3.5T</a:t>
            </a:r>
            <a:r>
              <a:rPr dirty="0" sz="1100" spc="-5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van,</a:t>
            </a:r>
            <a:r>
              <a:rPr dirty="0" sz="11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baseline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configuration</a:t>
            </a:r>
            <a:r>
              <a:rPr dirty="0" sz="1100" spc="-6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comparison</a:t>
            </a:r>
            <a:r>
              <a:rPr dirty="0" sz="1100" spc="-5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purposes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a single AC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synchronous</a:t>
            </a:r>
            <a:r>
              <a:rPr dirty="0" sz="11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1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(interior</a:t>
            </a:r>
            <a:r>
              <a:rPr dirty="0" sz="1100" spc="-4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permanent</a:t>
            </a:r>
            <a:r>
              <a:rPr dirty="0" sz="1100" spc="-5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magnet)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peak</a:t>
            </a:r>
            <a:r>
              <a:rPr dirty="0" sz="1100" spc="-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97%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48729" y="2785998"/>
            <a:ext cx="15875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Increased</a:t>
            </a:r>
            <a:r>
              <a:rPr dirty="0" sz="1600" spc="-9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933692" y="3151632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 h="0">
                <a:moveTo>
                  <a:pt x="0" y="0"/>
                </a:moveTo>
                <a:lnTo>
                  <a:pt x="41782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222872" y="3228543"/>
            <a:ext cx="1840864" cy="798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ts val="1255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More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routes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now</a:t>
            </a:r>
            <a:endParaRPr sz="1100">
              <a:latin typeface="Segoe UI"/>
              <a:cs typeface="Segoe UI"/>
            </a:endParaRPr>
          </a:p>
          <a:p>
            <a:pPr algn="ctr">
              <a:lnSpc>
                <a:spcPts val="1255"/>
              </a:lnSpc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viable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EVs</a:t>
            </a:r>
            <a:endParaRPr sz="1100">
              <a:latin typeface="Segoe UI"/>
              <a:cs typeface="Segoe UI"/>
            </a:endParaRPr>
          </a:p>
          <a:p>
            <a:pPr algn="ctr" marL="12065" marR="5080">
              <a:lnSpc>
                <a:spcPts val="1190"/>
              </a:lnSpc>
              <a:spcBef>
                <a:spcPts val="1205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Fuel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saving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from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internal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combustion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engine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EV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4078" y="764286"/>
            <a:ext cx="23177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4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14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14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Case</a:t>
            </a:r>
            <a:r>
              <a:rPr dirty="0" sz="14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Segoe UI"/>
                <a:cs typeface="Segoe UI"/>
              </a:rPr>
              <a:t>Study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4078" y="764286"/>
            <a:ext cx="7469505" cy="3765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Changing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Future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Transport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Global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Level</a:t>
            </a:r>
            <a:endParaRPr sz="1400">
              <a:latin typeface="Segoe UI"/>
              <a:cs typeface="Segoe UI"/>
            </a:endParaRPr>
          </a:p>
          <a:p>
            <a:pPr algn="ctr" marL="654050">
              <a:lnSpc>
                <a:spcPct val="100000"/>
              </a:lnSpc>
              <a:spcBef>
                <a:spcPts val="1440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drive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system</a:t>
            </a:r>
            <a:r>
              <a:rPr dirty="0" sz="18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suppliers</a:t>
            </a:r>
            <a:r>
              <a:rPr dirty="0" sz="1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dirty="0" sz="18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8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enabled</a:t>
            </a:r>
            <a:endParaRPr sz="1800">
              <a:latin typeface="Segoe UI"/>
              <a:cs typeface="Segoe UI"/>
            </a:endParaRPr>
          </a:p>
          <a:p>
            <a:pPr algn="ctr" marL="65278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multi-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solutions</a:t>
            </a:r>
            <a:r>
              <a:rPr dirty="0" sz="18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any</a:t>
            </a:r>
            <a:r>
              <a:rPr dirty="0" u="none" sz="1800" spc="-5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800" spc="-10">
                <a:solidFill>
                  <a:srgbClr val="FFFFFF"/>
                </a:solidFill>
                <a:latin typeface="Segoe UI"/>
                <a:cs typeface="Segoe UI"/>
              </a:rPr>
              <a:t>segment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</a:pP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Consumers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295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Increase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range,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maintenance,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improve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overall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performance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  <a:spcBef>
                <a:spcPts val="1150"/>
              </a:spcBef>
            </a:pP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1200" spc="10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Fleets</a:t>
            </a:r>
            <a:endParaRPr sz="1200">
              <a:latin typeface="Segoe UI"/>
              <a:cs typeface="Segoe UI"/>
            </a:endParaRPr>
          </a:p>
          <a:p>
            <a:pPr marL="3843654" marR="5080">
              <a:lnSpc>
                <a:spcPts val="13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Optimize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logistics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routes,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energy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consumption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save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driver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costs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  <a:spcBef>
                <a:spcPts val="1130"/>
              </a:spcBef>
            </a:pPr>
            <a:r>
              <a:rPr dirty="0" sz="1200" b="1">
                <a:solidFill>
                  <a:srgbClr val="4ED63A"/>
                </a:solidFill>
                <a:latin typeface="Segoe UI"/>
                <a:cs typeface="Segoe UI"/>
              </a:rPr>
              <a:t>Aerospace</a:t>
            </a:r>
            <a:r>
              <a:rPr dirty="0" sz="1200" spc="-25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b="1">
                <a:solidFill>
                  <a:srgbClr val="4ED63A"/>
                </a:solidFill>
                <a:latin typeface="Segoe UI"/>
                <a:cs typeface="Segoe UI"/>
              </a:rPr>
              <a:t>&amp;</a:t>
            </a:r>
            <a:r>
              <a:rPr dirty="0" sz="1200" spc="-45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Defense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295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Achieve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mission-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critical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performance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extended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system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reliability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  <a:spcBef>
                <a:spcPts val="1155"/>
              </a:spcBef>
            </a:pP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1200" spc="10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Marine</a:t>
            </a:r>
            <a:endParaRPr sz="1200">
              <a:latin typeface="Segoe UI"/>
              <a:cs typeface="Segoe UI"/>
            </a:endParaRPr>
          </a:p>
          <a:p>
            <a:pPr marL="3843654" marR="175260">
              <a:lnSpc>
                <a:spcPts val="1300"/>
              </a:lnSpc>
              <a:spcBef>
                <a:spcPts val="85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Unlock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next-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efficient</a:t>
            </a:r>
            <a:r>
              <a:rPr dirty="0" sz="12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propulsion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boats</a:t>
            </a:r>
            <a:r>
              <a:rPr dirty="0" sz="12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autonomous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vessels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75"/>
              </a:spcBef>
            </a:pPr>
            <a:r>
              <a:rPr dirty="0"/>
              <a:t>Value</a:t>
            </a:r>
            <a:r>
              <a:rPr dirty="0" spc="-40"/>
              <a:t> </a:t>
            </a:r>
            <a:r>
              <a:rPr dirty="0"/>
              <a:t>Prop</a:t>
            </a:r>
            <a:r>
              <a:rPr dirty="0" spc="-40"/>
              <a:t> </a:t>
            </a:r>
            <a:r>
              <a:rPr dirty="0"/>
              <a:t>|</a:t>
            </a:r>
            <a:r>
              <a:rPr dirty="0" spc="-35"/>
              <a:t> </a:t>
            </a:r>
            <a:r>
              <a:rPr dirty="0"/>
              <a:t>Wins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Adjacent</a:t>
            </a:r>
            <a:r>
              <a:rPr dirty="0" spc="-30"/>
              <a:t> </a:t>
            </a:r>
            <a:r>
              <a:rPr dirty="0" spc="-10"/>
              <a:t>Segments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73417" y="1932177"/>
            <a:ext cx="2979420" cy="2862580"/>
            <a:chOff x="773417" y="1932177"/>
            <a:chExt cx="2979420" cy="2862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9" y="3226993"/>
              <a:ext cx="1553590" cy="154851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82942" y="3217417"/>
              <a:ext cx="1572895" cy="1567815"/>
            </a:xfrm>
            <a:custGeom>
              <a:avLst/>
              <a:gdLst/>
              <a:ahLst/>
              <a:cxnLst/>
              <a:rect l="l" t="t" r="r" b="b"/>
              <a:pathLst>
                <a:path w="1572895" h="1567814">
                  <a:moveTo>
                    <a:pt x="786396" y="0"/>
                  </a:moveTo>
                  <a:lnTo>
                    <a:pt x="866787" y="4063"/>
                  </a:lnTo>
                  <a:lnTo>
                    <a:pt x="944765" y="16001"/>
                  </a:lnTo>
                  <a:lnTo>
                    <a:pt x="1020203" y="35306"/>
                  </a:lnTo>
                  <a:lnTo>
                    <a:pt x="1092466" y="61594"/>
                  </a:lnTo>
                  <a:lnTo>
                    <a:pt x="1161173" y="94614"/>
                  </a:lnTo>
                  <a:lnTo>
                    <a:pt x="1225943" y="133857"/>
                  </a:lnTo>
                  <a:lnTo>
                    <a:pt x="1286522" y="178943"/>
                  </a:lnTo>
                  <a:lnTo>
                    <a:pt x="1342402" y="229615"/>
                  </a:lnTo>
                  <a:lnTo>
                    <a:pt x="1393075" y="285242"/>
                  </a:lnTo>
                  <a:lnTo>
                    <a:pt x="1438414" y="345566"/>
                  </a:lnTo>
                  <a:lnTo>
                    <a:pt x="1477784" y="410209"/>
                  </a:lnTo>
                  <a:lnTo>
                    <a:pt x="1510931" y="478790"/>
                  </a:lnTo>
                  <a:lnTo>
                    <a:pt x="1537347" y="550798"/>
                  </a:lnTo>
                  <a:lnTo>
                    <a:pt x="1556778" y="625856"/>
                  </a:lnTo>
                  <a:lnTo>
                    <a:pt x="1568589" y="703694"/>
                  </a:lnTo>
                  <a:lnTo>
                    <a:pt x="1572653" y="783831"/>
                  </a:lnTo>
                  <a:lnTo>
                    <a:pt x="1568589" y="863955"/>
                  </a:lnTo>
                  <a:lnTo>
                    <a:pt x="1556778" y="941781"/>
                  </a:lnTo>
                  <a:lnTo>
                    <a:pt x="1537347" y="1016901"/>
                  </a:lnTo>
                  <a:lnTo>
                    <a:pt x="1510931" y="1088923"/>
                  </a:lnTo>
                  <a:lnTo>
                    <a:pt x="1477784" y="1157439"/>
                  </a:lnTo>
                  <a:lnTo>
                    <a:pt x="1438414" y="1222070"/>
                  </a:lnTo>
                  <a:lnTo>
                    <a:pt x="1393075" y="1282407"/>
                  </a:lnTo>
                  <a:lnTo>
                    <a:pt x="1342402" y="1338059"/>
                  </a:lnTo>
                  <a:lnTo>
                    <a:pt x="1286522" y="1388643"/>
                  </a:lnTo>
                  <a:lnTo>
                    <a:pt x="1225943" y="1433766"/>
                  </a:lnTo>
                  <a:lnTo>
                    <a:pt x="1161173" y="1473022"/>
                  </a:lnTo>
                  <a:lnTo>
                    <a:pt x="1092466" y="1506029"/>
                  </a:lnTo>
                  <a:lnTo>
                    <a:pt x="1020203" y="1532382"/>
                  </a:lnTo>
                  <a:lnTo>
                    <a:pt x="944765" y="1551698"/>
                  </a:lnTo>
                  <a:lnTo>
                    <a:pt x="866787" y="1563573"/>
                  </a:lnTo>
                  <a:lnTo>
                    <a:pt x="786396" y="1567624"/>
                  </a:lnTo>
                  <a:lnTo>
                    <a:pt x="706005" y="1563573"/>
                  </a:lnTo>
                  <a:lnTo>
                    <a:pt x="627900" y="1551698"/>
                  </a:lnTo>
                  <a:lnTo>
                    <a:pt x="552462" y="1532382"/>
                  </a:lnTo>
                  <a:lnTo>
                    <a:pt x="480275" y="1506029"/>
                  </a:lnTo>
                  <a:lnTo>
                    <a:pt x="411530" y="1473022"/>
                  </a:lnTo>
                  <a:lnTo>
                    <a:pt x="346697" y="1433766"/>
                  </a:lnTo>
                  <a:lnTo>
                    <a:pt x="286169" y="1388643"/>
                  </a:lnTo>
                  <a:lnTo>
                    <a:pt x="230327" y="1338059"/>
                  </a:lnTo>
                  <a:lnTo>
                    <a:pt x="179578" y="1282407"/>
                  </a:lnTo>
                  <a:lnTo>
                    <a:pt x="134315" y="1222070"/>
                  </a:lnTo>
                  <a:lnTo>
                    <a:pt x="94919" y="1157439"/>
                  </a:lnTo>
                  <a:lnTo>
                    <a:pt x="61798" y="1088923"/>
                  </a:lnTo>
                  <a:lnTo>
                    <a:pt x="35356" y="1016901"/>
                  </a:lnTo>
                  <a:lnTo>
                    <a:pt x="15976" y="941781"/>
                  </a:lnTo>
                  <a:lnTo>
                    <a:pt x="4064" y="863955"/>
                  </a:lnTo>
                  <a:lnTo>
                    <a:pt x="0" y="783831"/>
                  </a:lnTo>
                  <a:lnTo>
                    <a:pt x="4064" y="703694"/>
                  </a:lnTo>
                  <a:lnTo>
                    <a:pt x="15976" y="625856"/>
                  </a:lnTo>
                  <a:lnTo>
                    <a:pt x="35356" y="550798"/>
                  </a:lnTo>
                  <a:lnTo>
                    <a:pt x="61798" y="478790"/>
                  </a:lnTo>
                  <a:lnTo>
                    <a:pt x="94919" y="410209"/>
                  </a:lnTo>
                  <a:lnTo>
                    <a:pt x="134315" y="345566"/>
                  </a:lnTo>
                  <a:lnTo>
                    <a:pt x="179578" y="285242"/>
                  </a:lnTo>
                  <a:lnTo>
                    <a:pt x="230327" y="229615"/>
                  </a:lnTo>
                  <a:lnTo>
                    <a:pt x="286169" y="178943"/>
                  </a:lnTo>
                  <a:lnTo>
                    <a:pt x="346697" y="133857"/>
                  </a:lnTo>
                  <a:lnTo>
                    <a:pt x="411530" y="94614"/>
                  </a:lnTo>
                  <a:lnTo>
                    <a:pt x="480275" y="61594"/>
                  </a:lnTo>
                  <a:lnTo>
                    <a:pt x="552462" y="35306"/>
                  </a:lnTo>
                  <a:lnTo>
                    <a:pt x="627900" y="16001"/>
                  </a:lnTo>
                  <a:lnTo>
                    <a:pt x="706005" y="4063"/>
                  </a:lnTo>
                  <a:lnTo>
                    <a:pt x="786396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162" y="3226993"/>
              <a:ext cx="1548511" cy="154851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175637" y="3217417"/>
              <a:ext cx="1567815" cy="1567815"/>
            </a:xfrm>
            <a:custGeom>
              <a:avLst/>
              <a:gdLst/>
              <a:ahLst/>
              <a:cxnLst/>
              <a:rect l="l" t="t" r="r" b="b"/>
              <a:pathLst>
                <a:path w="1567814" h="1567814">
                  <a:moveTo>
                    <a:pt x="783717" y="0"/>
                  </a:moveTo>
                  <a:lnTo>
                    <a:pt x="863854" y="4063"/>
                  </a:lnTo>
                  <a:lnTo>
                    <a:pt x="941705" y="16001"/>
                  </a:lnTo>
                  <a:lnTo>
                    <a:pt x="1016888" y="35306"/>
                  </a:lnTo>
                  <a:lnTo>
                    <a:pt x="1088898" y="61594"/>
                  </a:lnTo>
                  <a:lnTo>
                    <a:pt x="1157351" y="94614"/>
                  </a:lnTo>
                  <a:lnTo>
                    <a:pt x="1221993" y="133857"/>
                  </a:lnTo>
                  <a:lnTo>
                    <a:pt x="1282318" y="179069"/>
                  </a:lnTo>
                  <a:lnTo>
                    <a:pt x="1337945" y="229615"/>
                  </a:lnTo>
                  <a:lnTo>
                    <a:pt x="1388617" y="285242"/>
                  </a:lnTo>
                  <a:lnTo>
                    <a:pt x="1433702" y="345566"/>
                  </a:lnTo>
                  <a:lnTo>
                    <a:pt x="1472946" y="410209"/>
                  </a:lnTo>
                  <a:lnTo>
                    <a:pt x="1505965" y="478790"/>
                  </a:lnTo>
                  <a:lnTo>
                    <a:pt x="1532254" y="550798"/>
                  </a:lnTo>
                  <a:lnTo>
                    <a:pt x="1551686" y="625856"/>
                  </a:lnTo>
                  <a:lnTo>
                    <a:pt x="1563497" y="703707"/>
                  </a:lnTo>
                  <a:lnTo>
                    <a:pt x="1567561" y="783831"/>
                  </a:lnTo>
                  <a:lnTo>
                    <a:pt x="1563497" y="863955"/>
                  </a:lnTo>
                  <a:lnTo>
                    <a:pt x="1551686" y="941781"/>
                  </a:lnTo>
                  <a:lnTo>
                    <a:pt x="1532254" y="1016901"/>
                  </a:lnTo>
                  <a:lnTo>
                    <a:pt x="1505965" y="1088910"/>
                  </a:lnTo>
                  <a:lnTo>
                    <a:pt x="1472946" y="1157439"/>
                  </a:lnTo>
                  <a:lnTo>
                    <a:pt x="1433702" y="1222057"/>
                  </a:lnTo>
                  <a:lnTo>
                    <a:pt x="1388617" y="1282395"/>
                  </a:lnTo>
                  <a:lnTo>
                    <a:pt x="1337945" y="1338046"/>
                  </a:lnTo>
                  <a:lnTo>
                    <a:pt x="1282318" y="1388630"/>
                  </a:lnTo>
                  <a:lnTo>
                    <a:pt x="1221993" y="1433753"/>
                  </a:lnTo>
                  <a:lnTo>
                    <a:pt x="1157351" y="1473009"/>
                  </a:lnTo>
                  <a:lnTo>
                    <a:pt x="1088898" y="1506016"/>
                  </a:lnTo>
                  <a:lnTo>
                    <a:pt x="1016888" y="1532382"/>
                  </a:lnTo>
                  <a:lnTo>
                    <a:pt x="941705" y="1551698"/>
                  </a:lnTo>
                  <a:lnTo>
                    <a:pt x="863854" y="1563573"/>
                  </a:lnTo>
                  <a:lnTo>
                    <a:pt x="783717" y="1567624"/>
                  </a:lnTo>
                  <a:lnTo>
                    <a:pt x="703580" y="1563573"/>
                  </a:lnTo>
                  <a:lnTo>
                    <a:pt x="625856" y="1551698"/>
                  </a:lnTo>
                  <a:lnTo>
                    <a:pt x="550671" y="1532382"/>
                  </a:lnTo>
                  <a:lnTo>
                    <a:pt x="478663" y="1506016"/>
                  </a:lnTo>
                  <a:lnTo>
                    <a:pt x="410210" y="1473009"/>
                  </a:lnTo>
                  <a:lnTo>
                    <a:pt x="345567" y="1433753"/>
                  </a:lnTo>
                  <a:lnTo>
                    <a:pt x="285242" y="1388630"/>
                  </a:lnTo>
                  <a:lnTo>
                    <a:pt x="229488" y="1338046"/>
                  </a:lnTo>
                  <a:lnTo>
                    <a:pt x="178943" y="1282395"/>
                  </a:lnTo>
                  <a:lnTo>
                    <a:pt x="133857" y="1222057"/>
                  </a:lnTo>
                  <a:lnTo>
                    <a:pt x="94614" y="1157439"/>
                  </a:lnTo>
                  <a:lnTo>
                    <a:pt x="61594" y="1088910"/>
                  </a:lnTo>
                  <a:lnTo>
                    <a:pt x="35179" y="1016901"/>
                  </a:lnTo>
                  <a:lnTo>
                    <a:pt x="15875" y="941781"/>
                  </a:lnTo>
                  <a:lnTo>
                    <a:pt x="4063" y="863955"/>
                  </a:lnTo>
                  <a:lnTo>
                    <a:pt x="0" y="783831"/>
                  </a:lnTo>
                  <a:lnTo>
                    <a:pt x="4063" y="703707"/>
                  </a:lnTo>
                  <a:lnTo>
                    <a:pt x="15875" y="625856"/>
                  </a:lnTo>
                  <a:lnTo>
                    <a:pt x="35179" y="550798"/>
                  </a:lnTo>
                  <a:lnTo>
                    <a:pt x="61594" y="478790"/>
                  </a:lnTo>
                  <a:lnTo>
                    <a:pt x="94614" y="410209"/>
                  </a:lnTo>
                  <a:lnTo>
                    <a:pt x="133857" y="345566"/>
                  </a:lnTo>
                  <a:lnTo>
                    <a:pt x="178943" y="285242"/>
                  </a:lnTo>
                  <a:lnTo>
                    <a:pt x="229488" y="229615"/>
                  </a:lnTo>
                  <a:lnTo>
                    <a:pt x="285242" y="179069"/>
                  </a:lnTo>
                  <a:lnTo>
                    <a:pt x="345567" y="133857"/>
                  </a:lnTo>
                  <a:lnTo>
                    <a:pt x="410210" y="94614"/>
                  </a:lnTo>
                  <a:lnTo>
                    <a:pt x="478663" y="61594"/>
                  </a:lnTo>
                  <a:lnTo>
                    <a:pt x="550671" y="35306"/>
                  </a:lnTo>
                  <a:lnTo>
                    <a:pt x="625856" y="16001"/>
                  </a:lnTo>
                  <a:lnTo>
                    <a:pt x="703580" y="4063"/>
                  </a:lnTo>
                  <a:lnTo>
                    <a:pt x="783717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162" y="1951227"/>
              <a:ext cx="1548511" cy="154851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175637" y="1941702"/>
              <a:ext cx="1567815" cy="1567815"/>
            </a:xfrm>
            <a:custGeom>
              <a:avLst/>
              <a:gdLst/>
              <a:ahLst/>
              <a:cxnLst/>
              <a:rect l="l" t="t" r="r" b="b"/>
              <a:pathLst>
                <a:path w="1567814" h="1567814">
                  <a:moveTo>
                    <a:pt x="783717" y="0"/>
                  </a:moveTo>
                  <a:lnTo>
                    <a:pt x="863854" y="4064"/>
                  </a:lnTo>
                  <a:lnTo>
                    <a:pt x="941705" y="16002"/>
                  </a:lnTo>
                  <a:lnTo>
                    <a:pt x="1016888" y="35306"/>
                  </a:lnTo>
                  <a:lnTo>
                    <a:pt x="1088898" y="61595"/>
                  </a:lnTo>
                  <a:lnTo>
                    <a:pt x="1157351" y="94615"/>
                  </a:lnTo>
                  <a:lnTo>
                    <a:pt x="1221993" y="133858"/>
                  </a:lnTo>
                  <a:lnTo>
                    <a:pt x="1282318" y="178943"/>
                  </a:lnTo>
                  <a:lnTo>
                    <a:pt x="1337945" y="229616"/>
                  </a:lnTo>
                  <a:lnTo>
                    <a:pt x="1388617" y="285242"/>
                  </a:lnTo>
                  <a:lnTo>
                    <a:pt x="1433702" y="345567"/>
                  </a:lnTo>
                  <a:lnTo>
                    <a:pt x="1472946" y="410210"/>
                  </a:lnTo>
                  <a:lnTo>
                    <a:pt x="1505965" y="478790"/>
                  </a:lnTo>
                  <a:lnTo>
                    <a:pt x="1532254" y="550799"/>
                  </a:lnTo>
                  <a:lnTo>
                    <a:pt x="1551686" y="625856"/>
                  </a:lnTo>
                  <a:lnTo>
                    <a:pt x="1563497" y="703707"/>
                  </a:lnTo>
                  <a:lnTo>
                    <a:pt x="1567561" y="783844"/>
                  </a:lnTo>
                  <a:lnTo>
                    <a:pt x="1563497" y="863981"/>
                  </a:lnTo>
                  <a:lnTo>
                    <a:pt x="1551686" y="941705"/>
                  </a:lnTo>
                  <a:lnTo>
                    <a:pt x="1532254" y="1016889"/>
                  </a:lnTo>
                  <a:lnTo>
                    <a:pt x="1505965" y="1088898"/>
                  </a:lnTo>
                  <a:lnTo>
                    <a:pt x="1472946" y="1157478"/>
                  </a:lnTo>
                  <a:lnTo>
                    <a:pt x="1433702" y="1221994"/>
                  </a:lnTo>
                  <a:lnTo>
                    <a:pt x="1388617" y="1282446"/>
                  </a:lnTo>
                  <a:lnTo>
                    <a:pt x="1337945" y="1338072"/>
                  </a:lnTo>
                  <a:lnTo>
                    <a:pt x="1282318" y="1388618"/>
                  </a:lnTo>
                  <a:lnTo>
                    <a:pt x="1221993" y="1433703"/>
                  </a:lnTo>
                  <a:lnTo>
                    <a:pt x="1157351" y="1472946"/>
                  </a:lnTo>
                  <a:lnTo>
                    <a:pt x="1088898" y="1505966"/>
                  </a:lnTo>
                  <a:lnTo>
                    <a:pt x="1016888" y="1532382"/>
                  </a:lnTo>
                  <a:lnTo>
                    <a:pt x="941705" y="1551686"/>
                  </a:lnTo>
                  <a:lnTo>
                    <a:pt x="863854" y="1563624"/>
                  </a:lnTo>
                  <a:lnTo>
                    <a:pt x="783717" y="1567561"/>
                  </a:lnTo>
                  <a:lnTo>
                    <a:pt x="703580" y="1563624"/>
                  </a:lnTo>
                  <a:lnTo>
                    <a:pt x="625856" y="1551686"/>
                  </a:lnTo>
                  <a:lnTo>
                    <a:pt x="550671" y="1532382"/>
                  </a:lnTo>
                  <a:lnTo>
                    <a:pt x="478663" y="1505966"/>
                  </a:lnTo>
                  <a:lnTo>
                    <a:pt x="410210" y="1472946"/>
                  </a:lnTo>
                  <a:lnTo>
                    <a:pt x="345567" y="1433703"/>
                  </a:lnTo>
                  <a:lnTo>
                    <a:pt x="285242" y="1388618"/>
                  </a:lnTo>
                  <a:lnTo>
                    <a:pt x="229488" y="1338072"/>
                  </a:lnTo>
                  <a:lnTo>
                    <a:pt x="178943" y="1282446"/>
                  </a:lnTo>
                  <a:lnTo>
                    <a:pt x="133857" y="1221994"/>
                  </a:lnTo>
                  <a:lnTo>
                    <a:pt x="94614" y="1157478"/>
                  </a:lnTo>
                  <a:lnTo>
                    <a:pt x="61594" y="1088898"/>
                  </a:lnTo>
                  <a:lnTo>
                    <a:pt x="35179" y="1016889"/>
                  </a:lnTo>
                  <a:lnTo>
                    <a:pt x="15875" y="941705"/>
                  </a:lnTo>
                  <a:lnTo>
                    <a:pt x="4063" y="863981"/>
                  </a:lnTo>
                  <a:lnTo>
                    <a:pt x="0" y="783844"/>
                  </a:lnTo>
                  <a:lnTo>
                    <a:pt x="4063" y="703707"/>
                  </a:lnTo>
                  <a:lnTo>
                    <a:pt x="15875" y="625856"/>
                  </a:lnTo>
                  <a:lnTo>
                    <a:pt x="35179" y="550799"/>
                  </a:lnTo>
                  <a:lnTo>
                    <a:pt x="61594" y="478790"/>
                  </a:lnTo>
                  <a:lnTo>
                    <a:pt x="94614" y="410210"/>
                  </a:lnTo>
                  <a:lnTo>
                    <a:pt x="133857" y="345567"/>
                  </a:lnTo>
                  <a:lnTo>
                    <a:pt x="178943" y="285242"/>
                  </a:lnTo>
                  <a:lnTo>
                    <a:pt x="229488" y="229616"/>
                  </a:lnTo>
                  <a:lnTo>
                    <a:pt x="285242" y="178943"/>
                  </a:lnTo>
                  <a:lnTo>
                    <a:pt x="345567" y="133858"/>
                  </a:lnTo>
                  <a:lnTo>
                    <a:pt x="410210" y="94615"/>
                  </a:lnTo>
                  <a:lnTo>
                    <a:pt x="478663" y="61595"/>
                  </a:lnTo>
                  <a:lnTo>
                    <a:pt x="550671" y="35306"/>
                  </a:lnTo>
                  <a:lnTo>
                    <a:pt x="625856" y="16002"/>
                  </a:lnTo>
                  <a:lnTo>
                    <a:pt x="703580" y="4064"/>
                  </a:lnTo>
                  <a:lnTo>
                    <a:pt x="783717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9" y="1951227"/>
              <a:ext cx="1553590" cy="154851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82942" y="1941702"/>
              <a:ext cx="1572895" cy="1567815"/>
            </a:xfrm>
            <a:custGeom>
              <a:avLst/>
              <a:gdLst/>
              <a:ahLst/>
              <a:cxnLst/>
              <a:rect l="l" t="t" r="r" b="b"/>
              <a:pathLst>
                <a:path w="1572895" h="1567814">
                  <a:moveTo>
                    <a:pt x="786396" y="0"/>
                  </a:moveTo>
                  <a:lnTo>
                    <a:pt x="866787" y="4064"/>
                  </a:lnTo>
                  <a:lnTo>
                    <a:pt x="944765" y="16002"/>
                  </a:lnTo>
                  <a:lnTo>
                    <a:pt x="1020203" y="35306"/>
                  </a:lnTo>
                  <a:lnTo>
                    <a:pt x="1092466" y="61595"/>
                  </a:lnTo>
                  <a:lnTo>
                    <a:pt x="1161173" y="94615"/>
                  </a:lnTo>
                  <a:lnTo>
                    <a:pt x="1225943" y="133858"/>
                  </a:lnTo>
                  <a:lnTo>
                    <a:pt x="1286522" y="178943"/>
                  </a:lnTo>
                  <a:lnTo>
                    <a:pt x="1342402" y="229616"/>
                  </a:lnTo>
                  <a:lnTo>
                    <a:pt x="1393075" y="285242"/>
                  </a:lnTo>
                  <a:lnTo>
                    <a:pt x="1438414" y="345567"/>
                  </a:lnTo>
                  <a:lnTo>
                    <a:pt x="1477784" y="410210"/>
                  </a:lnTo>
                  <a:lnTo>
                    <a:pt x="1510931" y="478663"/>
                  </a:lnTo>
                  <a:lnTo>
                    <a:pt x="1537347" y="550799"/>
                  </a:lnTo>
                  <a:lnTo>
                    <a:pt x="1556778" y="625856"/>
                  </a:lnTo>
                  <a:lnTo>
                    <a:pt x="1568589" y="703707"/>
                  </a:lnTo>
                  <a:lnTo>
                    <a:pt x="1572653" y="783844"/>
                  </a:lnTo>
                  <a:lnTo>
                    <a:pt x="1568589" y="863981"/>
                  </a:lnTo>
                  <a:lnTo>
                    <a:pt x="1556778" y="941832"/>
                  </a:lnTo>
                  <a:lnTo>
                    <a:pt x="1537347" y="1016889"/>
                  </a:lnTo>
                  <a:lnTo>
                    <a:pt x="1510931" y="1088898"/>
                  </a:lnTo>
                  <a:lnTo>
                    <a:pt x="1477784" y="1157478"/>
                  </a:lnTo>
                  <a:lnTo>
                    <a:pt x="1438414" y="1222121"/>
                  </a:lnTo>
                  <a:lnTo>
                    <a:pt x="1393075" y="1282446"/>
                  </a:lnTo>
                  <a:lnTo>
                    <a:pt x="1342402" y="1338072"/>
                  </a:lnTo>
                  <a:lnTo>
                    <a:pt x="1286522" y="1388618"/>
                  </a:lnTo>
                  <a:lnTo>
                    <a:pt x="1225943" y="1433703"/>
                  </a:lnTo>
                  <a:lnTo>
                    <a:pt x="1161173" y="1473073"/>
                  </a:lnTo>
                  <a:lnTo>
                    <a:pt x="1092466" y="1505966"/>
                  </a:lnTo>
                  <a:lnTo>
                    <a:pt x="1020203" y="1532382"/>
                  </a:lnTo>
                  <a:lnTo>
                    <a:pt x="944765" y="1551686"/>
                  </a:lnTo>
                  <a:lnTo>
                    <a:pt x="866787" y="1563624"/>
                  </a:lnTo>
                  <a:lnTo>
                    <a:pt x="786396" y="1567561"/>
                  </a:lnTo>
                  <a:lnTo>
                    <a:pt x="706005" y="1563624"/>
                  </a:lnTo>
                  <a:lnTo>
                    <a:pt x="627900" y="1551686"/>
                  </a:lnTo>
                  <a:lnTo>
                    <a:pt x="552462" y="1532382"/>
                  </a:lnTo>
                  <a:lnTo>
                    <a:pt x="480275" y="1505966"/>
                  </a:lnTo>
                  <a:lnTo>
                    <a:pt x="411530" y="1473073"/>
                  </a:lnTo>
                  <a:lnTo>
                    <a:pt x="346697" y="1433703"/>
                  </a:lnTo>
                  <a:lnTo>
                    <a:pt x="286169" y="1388618"/>
                  </a:lnTo>
                  <a:lnTo>
                    <a:pt x="230327" y="1338072"/>
                  </a:lnTo>
                  <a:lnTo>
                    <a:pt x="179578" y="1282446"/>
                  </a:lnTo>
                  <a:lnTo>
                    <a:pt x="134315" y="1222121"/>
                  </a:lnTo>
                  <a:lnTo>
                    <a:pt x="94919" y="1157478"/>
                  </a:lnTo>
                  <a:lnTo>
                    <a:pt x="61798" y="1088898"/>
                  </a:lnTo>
                  <a:lnTo>
                    <a:pt x="35356" y="1016889"/>
                  </a:lnTo>
                  <a:lnTo>
                    <a:pt x="15976" y="941832"/>
                  </a:lnTo>
                  <a:lnTo>
                    <a:pt x="4064" y="863981"/>
                  </a:lnTo>
                  <a:lnTo>
                    <a:pt x="0" y="783844"/>
                  </a:lnTo>
                  <a:lnTo>
                    <a:pt x="4064" y="703707"/>
                  </a:lnTo>
                  <a:lnTo>
                    <a:pt x="15976" y="625856"/>
                  </a:lnTo>
                  <a:lnTo>
                    <a:pt x="35356" y="550799"/>
                  </a:lnTo>
                  <a:lnTo>
                    <a:pt x="61798" y="478663"/>
                  </a:lnTo>
                  <a:lnTo>
                    <a:pt x="94919" y="410210"/>
                  </a:lnTo>
                  <a:lnTo>
                    <a:pt x="134315" y="345567"/>
                  </a:lnTo>
                  <a:lnTo>
                    <a:pt x="179578" y="285242"/>
                  </a:lnTo>
                  <a:lnTo>
                    <a:pt x="230327" y="229616"/>
                  </a:lnTo>
                  <a:lnTo>
                    <a:pt x="286169" y="178943"/>
                  </a:lnTo>
                  <a:lnTo>
                    <a:pt x="346697" y="133858"/>
                  </a:lnTo>
                  <a:lnTo>
                    <a:pt x="411530" y="94615"/>
                  </a:lnTo>
                  <a:lnTo>
                    <a:pt x="480275" y="61595"/>
                  </a:lnTo>
                  <a:lnTo>
                    <a:pt x="552462" y="35306"/>
                  </a:lnTo>
                  <a:lnTo>
                    <a:pt x="627900" y="16002"/>
                  </a:lnTo>
                  <a:lnTo>
                    <a:pt x="706005" y="4064"/>
                  </a:lnTo>
                  <a:lnTo>
                    <a:pt x="786396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29395" cy="5143500"/>
            <a:chOff x="0" y="0"/>
            <a:chExt cx="912939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71810" y="244652"/>
              <a:ext cx="9000490" cy="416559"/>
            </a:xfrm>
            <a:custGeom>
              <a:avLst/>
              <a:gdLst/>
              <a:ahLst/>
              <a:cxnLst/>
              <a:rect l="l" t="t" r="r" b="b"/>
              <a:pathLst>
                <a:path w="9000490" h="416559">
                  <a:moveTo>
                    <a:pt x="9000363" y="0"/>
                  </a:moveTo>
                  <a:lnTo>
                    <a:pt x="0" y="0"/>
                  </a:lnTo>
                  <a:lnTo>
                    <a:pt x="0" y="416509"/>
                  </a:lnTo>
                  <a:lnTo>
                    <a:pt x="9000363" y="416509"/>
                  </a:lnTo>
                  <a:lnTo>
                    <a:pt x="9000363" y="0"/>
                  </a:lnTo>
                  <a:close/>
                </a:path>
              </a:pathLst>
            </a:custGeom>
            <a:solidFill>
              <a:srgbClr val="4ED63A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9013" cy="51434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62585">
              <a:lnSpc>
                <a:spcPct val="100000"/>
              </a:lnSpc>
              <a:spcBef>
                <a:spcPts val="270"/>
              </a:spcBef>
            </a:pPr>
            <a:r>
              <a:rPr dirty="0"/>
              <a:t>Market</a:t>
            </a:r>
            <a:r>
              <a:rPr dirty="0" spc="5"/>
              <a:t> </a:t>
            </a:r>
            <a:r>
              <a:rPr dirty="0"/>
              <a:t>|</a:t>
            </a:r>
            <a:r>
              <a:rPr dirty="0" spc="-5"/>
              <a:t> </a:t>
            </a:r>
            <a:r>
              <a:rPr dirty="0"/>
              <a:t>Large</a:t>
            </a:r>
            <a:r>
              <a:rPr dirty="0" spc="-10"/>
              <a:t> High-</a:t>
            </a:r>
            <a:r>
              <a:rPr dirty="0"/>
              <a:t>Growth</a:t>
            </a:r>
            <a:r>
              <a:rPr dirty="0" spc="-5"/>
              <a:t> </a:t>
            </a:r>
            <a:r>
              <a:rPr dirty="0" spc="-10"/>
              <a:t>Market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482978" y="2168144"/>
            <a:ext cx="2035810" cy="10718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4800" spc="-10">
                <a:solidFill>
                  <a:srgbClr val="FFFFFF"/>
                </a:solidFill>
                <a:latin typeface="Segoe UI"/>
                <a:cs typeface="Segoe UI"/>
              </a:rPr>
              <a:t>$258Bn</a:t>
            </a:r>
            <a:endParaRPr sz="4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Global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</a:rPr>
              <a:t>https://</a:t>
            </a: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  <a:hlinkClick r:id="rId3"/>
              </a:rPr>
              <a:t>www.grandviewresearch.com/industry-analysis/electric-motor-market</a:t>
            </a:r>
            <a:endParaRPr sz="400">
              <a:latin typeface="Segoe UI"/>
              <a:cs typeface="Segoe U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30222" y="1259205"/>
            <a:ext cx="59188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has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potential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dominate</a:t>
            </a:r>
            <a:r>
              <a:rPr dirty="0" sz="14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the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most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intelligent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efficient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offering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across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vast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applications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77434" y="2168144"/>
            <a:ext cx="2555875" cy="10718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480"/>
              </a:spcBef>
            </a:pPr>
            <a:r>
              <a:rPr dirty="0" sz="4800" spc="-10">
                <a:solidFill>
                  <a:srgbClr val="FFFFFF"/>
                </a:solidFill>
                <a:latin typeface="Segoe UI"/>
                <a:cs typeface="Segoe UI"/>
              </a:rPr>
              <a:t>32.5%</a:t>
            </a:r>
            <a:endParaRPr sz="4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EV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Compound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Annual</a:t>
            </a:r>
            <a:r>
              <a:rPr dirty="0" sz="1200" spc="-6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Growth</a:t>
            </a:r>
            <a:endParaRPr sz="1200">
              <a:latin typeface="Segoe UI"/>
              <a:cs typeface="Segoe UI"/>
            </a:endParaRPr>
          </a:p>
          <a:p>
            <a:pPr algn="ctr" marL="2540">
              <a:lnSpc>
                <a:spcPct val="100000"/>
              </a:lnSpc>
              <a:spcBef>
                <a:spcPts val="75"/>
              </a:spcBef>
            </a:pP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</a:rPr>
              <a:t>https://</a:t>
            </a: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  <a:hlinkClick r:id="rId4"/>
              </a:rPr>
              <a:t>www.grandviewresearch.com/industry-analysis/electric-vehicles-ev-market</a:t>
            </a:r>
            <a:endParaRPr sz="400">
              <a:latin typeface="Segoe UI"/>
              <a:cs typeface="Segoe U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569458" y="2397505"/>
            <a:ext cx="241300" cy="456565"/>
            <a:chOff x="5569458" y="2397505"/>
            <a:chExt cx="241300" cy="456565"/>
          </a:xfrm>
        </p:grpSpPr>
        <p:sp>
          <p:nvSpPr>
            <p:cNvPr id="10" name="object 10" descr=""/>
            <p:cNvSpPr/>
            <p:nvPr/>
          </p:nvSpPr>
          <p:spPr>
            <a:xfrm>
              <a:off x="5582158" y="2410205"/>
              <a:ext cx="215900" cy="431165"/>
            </a:xfrm>
            <a:custGeom>
              <a:avLst/>
              <a:gdLst/>
              <a:ahLst/>
              <a:cxnLst/>
              <a:rect l="l" t="t" r="r" b="b"/>
              <a:pathLst>
                <a:path w="215900" h="431164">
                  <a:moveTo>
                    <a:pt x="107695" y="0"/>
                  </a:moveTo>
                  <a:lnTo>
                    <a:pt x="0" y="107695"/>
                  </a:lnTo>
                  <a:lnTo>
                    <a:pt x="53847" y="107695"/>
                  </a:lnTo>
                  <a:lnTo>
                    <a:pt x="53847" y="430911"/>
                  </a:lnTo>
                  <a:lnTo>
                    <a:pt x="161543" y="430911"/>
                  </a:lnTo>
                  <a:lnTo>
                    <a:pt x="161543" y="107695"/>
                  </a:lnTo>
                  <a:lnTo>
                    <a:pt x="215391" y="107695"/>
                  </a:lnTo>
                  <a:lnTo>
                    <a:pt x="107695" y="0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582158" y="2410205"/>
              <a:ext cx="215900" cy="431165"/>
            </a:xfrm>
            <a:custGeom>
              <a:avLst/>
              <a:gdLst/>
              <a:ahLst/>
              <a:cxnLst/>
              <a:rect l="l" t="t" r="r" b="b"/>
              <a:pathLst>
                <a:path w="215900" h="431164">
                  <a:moveTo>
                    <a:pt x="0" y="107695"/>
                  </a:moveTo>
                  <a:lnTo>
                    <a:pt x="107695" y="0"/>
                  </a:lnTo>
                  <a:lnTo>
                    <a:pt x="215391" y="107695"/>
                  </a:lnTo>
                  <a:lnTo>
                    <a:pt x="161543" y="107695"/>
                  </a:lnTo>
                  <a:lnTo>
                    <a:pt x="161543" y="430911"/>
                  </a:lnTo>
                  <a:lnTo>
                    <a:pt x="53847" y="430911"/>
                  </a:lnTo>
                  <a:lnTo>
                    <a:pt x="53847" y="107695"/>
                  </a:lnTo>
                  <a:lnTo>
                    <a:pt x="0" y="107695"/>
                  </a:lnTo>
                  <a:close/>
                </a:path>
              </a:pathLst>
            </a:custGeom>
            <a:ln w="2540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9143999" cy="51361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328930">
              <a:lnSpc>
                <a:spcPct val="100000"/>
              </a:lnSpc>
              <a:spcBef>
                <a:spcPts val="345"/>
              </a:spcBef>
            </a:pPr>
            <a:r>
              <a:rPr dirty="0"/>
              <a:t>Global</a:t>
            </a:r>
            <a:r>
              <a:rPr dirty="0" spc="-70"/>
              <a:t> </a:t>
            </a:r>
            <a:r>
              <a:rPr dirty="0"/>
              <a:t>Impact</a:t>
            </a:r>
            <a:r>
              <a:rPr dirty="0" spc="-60"/>
              <a:t> </a:t>
            </a:r>
            <a:r>
              <a:rPr dirty="0"/>
              <a:t>|</a:t>
            </a:r>
            <a:r>
              <a:rPr dirty="0" spc="-65"/>
              <a:t> </a:t>
            </a:r>
            <a:r>
              <a:rPr dirty="0"/>
              <a:t>Accelerating</a:t>
            </a:r>
            <a:r>
              <a:rPr dirty="0" spc="-65"/>
              <a:t> </a:t>
            </a:r>
            <a:r>
              <a:rPr dirty="0"/>
              <a:t>Electrification</a:t>
            </a:r>
            <a:r>
              <a:rPr dirty="0" spc="-45"/>
              <a:t> </a:t>
            </a:r>
            <a:r>
              <a:rPr dirty="0" spc="-10"/>
              <a:t>Worldwide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Each</a:t>
            </a:r>
            <a:r>
              <a:rPr dirty="0" spc="-40"/>
              <a:t> </a:t>
            </a:r>
            <a:r>
              <a:rPr dirty="0"/>
              <a:t>year,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20%</a:t>
            </a:r>
            <a:r>
              <a:rPr dirty="0" spc="-40"/>
              <a:t> </a:t>
            </a:r>
            <a:r>
              <a:rPr dirty="0"/>
              <a:t>reduction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energy</a:t>
            </a:r>
            <a:r>
              <a:rPr dirty="0" spc="-40"/>
              <a:t> </a:t>
            </a:r>
            <a:r>
              <a:rPr dirty="0"/>
              <a:t>consumption,</a:t>
            </a:r>
            <a:r>
              <a:rPr dirty="0" spc="5"/>
              <a:t> </a:t>
            </a:r>
            <a:r>
              <a:rPr dirty="0"/>
              <a:t>Accelitron</a:t>
            </a:r>
            <a:r>
              <a:rPr dirty="0" spc="-45"/>
              <a:t> </a:t>
            </a:r>
            <a:r>
              <a:rPr dirty="0"/>
              <a:t>has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potential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 spc="-10"/>
              <a:t>impact:</a:t>
            </a:r>
          </a:p>
          <a:p>
            <a:pPr marL="2990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540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TWh</a:t>
            </a:r>
            <a:r>
              <a:rPr dirty="0" spc="-40" b="1">
                <a:latin typeface="Segoe UI"/>
                <a:cs typeface="Segoe UI"/>
              </a:rPr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energy</a:t>
            </a:r>
            <a:r>
              <a:rPr dirty="0" spc="-35"/>
              <a:t> </a:t>
            </a:r>
            <a:r>
              <a:rPr dirty="0"/>
              <a:t>saved</a:t>
            </a:r>
            <a:r>
              <a:rPr dirty="0" spc="-35"/>
              <a:t> </a:t>
            </a:r>
            <a:r>
              <a:rPr dirty="0"/>
              <a:t>(</a:t>
            </a:r>
            <a:r>
              <a:rPr dirty="0" b="1">
                <a:latin typeface="Segoe UI"/>
                <a:cs typeface="Segoe UI"/>
              </a:rPr>
              <a:t>almost</a:t>
            </a:r>
            <a:r>
              <a:rPr dirty="0" spc="-3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2%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the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world’s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electricity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usage</a:t>
            </a:r>
            <a:r>
              <a:rPr dirty="0" spc="-10"/>
              <a:t>)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260,000</a:t>
            </a:r>
            <a:r>
              <a:rPr dirty="0" spc="-1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tons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CO₂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emissions</a:t>
            </a:r>
            <a:r>
              <a:rPr dirty="0" spc="-50" b="1">
                <a:latin typeface="Segoe UI"/>
                <a:cs typeface="Segoe UI"/>
              </a:rPr>
              <a:t> </a:t>
            </a:r>
            <a:r>
              <a:rPr dirty="0" spc="-10"/>
              <a:t>avoided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/>
              <a:t>Each</a:t>
            </a:r>
            <a:r>
              <a:rPr dirty="0" spc="-35"/>
              <a:t> </a:t>
            </a:r>
            <a:r>
              <a:rPr dirty="0"/>
              <a:t>year,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40"/>
              <a:t> </a:t>
            </a:r>
            <a:r>
              <a:rPr dirty="0"/>
              <a:t>even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conservative</a:t>
            </a:r>
            <a:r>
              <a:rPr dirty="0" spc="-45"/>
              <a:t> </a:t>
            </a:r>
            <a:r>
              <a:rPr dirty="0"/>
              <a:t>5%</a:t>
            </a:r>
            <a:r>
              <a:rPr dirty="0" spc="-35"/>
              <a:t> </a:t>
            </a:r>
            <a:r>
              <a:rPr dirty="0"/>
              <a:t>efficiency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spc="-10"/>
              <a:t>driver-</a:t>
            </a:r>
            <a:r>
              <a:rPr dirty="0"/>
              <a:t>time,</a:t>
            </a:r>
            <a:r>
              <a:rPr dirty="0" spc="-35"/>
              <a:t> </a:t>
            </a:r>
            <a:r>
              <a:rPr dirty="0">
                <a:latin typeface="Arial"/>
                <a:cs typeface="Arial"/>
              </a:rPr>
              <a:t>Accelitron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can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impact</a:t>
            </a:r>
            <a:r>
              <a:rPr dirty="0" spc="-10"/>
              <a:t>:</a:t>
            </a:r>
          </a:p>
          <a:p>
            <a:pPr marL="2990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~104</a:t>
            </a:r>
            <a:r>
              <a:rPr dirty="0" spc="10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driver-</a:t>
            </a:r>
            <a:r>
              <a:rPr dirty="0" b="1">
                <a:latin typeface="Segoe UI"/>
                <a:cs typeface="Segoe UI"/>
              </a:rPr>
              <a:t>hours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time</a:t>
            </a:r>
            <a:r>
              <a:rPr dirty="0" spc="-25"/>
              <a:t> </a:t>
            </a:r>
            <a:r>
              <a:rPr dirty="0"/>
              <a:t>saved</a:t>
            </a:r>
            <a:r>
              <a:rPr dirty="0" spc="-25"/>
              <a:t> </a:t>
            </a:r>
            <a:r>
              <a:rPr dirty="0"/>
              <a:t>per</a:t>
            </a:r>
            <a:r>
              <a:rPr dirty="0" spc="-15"/>
              <a:t> </a:t>
            </a:r>
            <a:r>
              <a:rPr dirty="0"/>
              <a:t>year</a:t>
            </a:r>
            <a:r>
              <a:rPr dirty="0" spc="-25"/>
              <a:t> </a:t>
            </a:r>
            <a:r>
              <a:rPr dirty="0"/>
              <a:t>per</a:t>
            </a:r>
            <a:r>
              <a:rPr dirty="0" spc="-25"/>
              <a:t> </a:t>
            </a:r>
            <a:r>
              <a:rPr dirty="0"/>
              <a:t>vehicle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10"/>
              <a:t>fleets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$1.15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billion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/>
              <a:t>saved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labor</a:t>
            </a:r>
            <a:r>
              <a:rPr dirty="0" spc="-30"/>
              <a:t> </a:t>
            </a:r>
            <a:r>
              <a:rPr dirty="0"/>
              <a:t>costs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UPS</a:t>
            </a:r>
            <a:r>
              <a:rPr dirty="0" spc="-35"/>
              <a:t> </a:t>
            </a:r>
            <a:r>
              <a:rPr dirty="0"/>
              <a:t>alone</a:t>
            </a:r>
            <a:r>
              <a:rPr dirty="0" spc="-35"/>
              <a:t> </a:t>
            </a:r>
            <a:r>
              <a:rPr dirty="0"/>
              <a:t>(with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fleet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135,000</a:t>
            </a:r>
            <a:r>
              <a:rPr dirty="0" spc="-15"/>
              <a:t> </a:t>
            </a:r>
            <a:r>
              <a:rPr dirty="0" spc="-10"/>
              <a:t>vehicles)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/>
              <a:t>There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55"/>
              <a:t> </a:t>
            </a:r>
            <a:r>
              <a:rPr dirty="0" b="1">
                <a:latin typeface="Segoe UI"/>
                <a:cs typeface="Segoe UI"/>
              </a:rPr>
              <a:t>32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million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commercial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vehicles</a:t>
            </a:r>
            <a:r>
              <a:rPr dirty="0" spc="-1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in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the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US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alone</a:t>
            </a: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/>
              <a:t>Over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next</a:t>
            </a:r>
            <a:r>
              <a:rPr dirty="0" spc="-35"/>
              <a:t> </a:t>
            </a:r>
            <a:r>
              <a:rPr dirty="0" b="1">
                <a:latin typeface="Segoe UI"/>
                <a:cs typeface="Segoe UI"/>
              </a:rPr>
              <a:t>20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years</a:t>
            </a:r>
            <a:r>
              <a:rPr dirty="0"/>
              <a:t>,</a:t>
            </a:r>
            <a:r>
              <a:rPr dirty="0" spc="-30"/>
              <a:t> </a:t>
            </a:r>
            <a:r>
              <a:rPr dirty="0"/>
              <a:t>this</a:t>
            </a:r>
            <a:r>
              <a:rPr dirty="0" spc="-40"/>
              <a:t> </a:t>
            </a:r>
            <a:r>
              <a:rPr dirty="0"/>
              <a:t>translates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enormous</a:t>
            </a:r>
            <a:r>
              <a:rPr dirty="0" spc="-10"/>
              <a:t> impact:</a:t>
            </a:r>
          </a:p>
          <a:p>
            <a:pPr marL="2990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10,800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TWh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energy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spc="-20" b="1">
                <a:latin typeface="Segoe UI"/>
                <a:cs typeface="Segoe UI"/>
              </a:rPr>
              <a:t>saved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5.2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million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tons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CO₂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emissions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avoided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$22.95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billion</a:t>
            </a:r>
            <a:r>
              <a:rPr dirty="0" spc="-1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saved</a:t>
            </a:r>
            <a:r>
              <a:rPr dirty="0" spc="-4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in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labor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costs</a:t>
            </a:r>
            <a:r>
              <a:rPr dirty="0" spc="-55" b="1">
                <a:latin typeface="Segoe UI"/>
                <a:cs typeface="Segoe UI"/>
              </a:rPr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UPS</a:t>
            </a:r>
            <a:r>
              <a:rPr dirty="0" spc="-40"/>
              <a:t> </a:t>
            </a:r>
            <a:r>
              <a:rPr dirty="0"/>
              <a:t>alone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immeasurably</a:t>
            </a:r>
            <a:r>
              <a:rPr dirty="0" spc="-20"/>
              <a:t> </a:t>
            </a:r>
            <a:r>
              <a:rPr dirty="0"/>
              <a:t>higher</a:t>
            </a:r>
            <a:r>
              <a:rPr dirty="0" spc="-40"/>
              <a:t> </a:t>
            </a:r>
            <a:r>
              <a:rPr dirty="0"/>
              <a:t>across</a:t>
            </a:r>
            <a:r>
              <a:rPr dirty="0" spc="-45"/>
              <a:t> </a:t>
            </a:r>
            <a:r>
              <a:rPr dirty="0"/>
              <a:t>all</a:t>
            </a:r>
            <a:r>
              <a:rPr dirty="0" spc="-50"/>
              <a:t> </a:t>
            </a:r>
            <a:r>
              <a:rPr dirty="0"/>
              <a:t>commercial</a:t>
            </a:r>
            <a:r>
              <a:rPr dirty="0" spc="-20"/>
              <a:t> </a:t>
            </a:r>
            <a:r>
              <a:rPr dirty="0" spc="-10"/>
              <a:t>vehicles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/>
              <a:t>additional</a:t>
            </a:r>
            <a:r>
              <a:rPr dirty="0" spc="-45"/>
              <a:t> </a:t>
            </a:r>
            <a:r>
              <a:rPr dirty="0"/>
              <a:t>impact</a:t>
            </a:r>
            <a:r>
              <a:rPr dirty="0" spc="-25"/>
              <a:t> </a:t>
            </a:r>
            <a:r>
              <a:rPr dirty="0"/>
              <a:t>potential</a:t>
            </a:r>
            <a:r>
              <a:rPr dirty="0" spc="-15"/>
              <a:t> </a:t>
            </a:r>
            <a:r>
              <a:rPr dirty="0"/>
              <a:t>from</a:t>
            </a:r>
            <a:r>
              <a:rPr dirty="0" spc="-25"/>
              <a:t> </a:t>
            </a:r>
            <a:r>
              <a:rPr dirty="0"/>
              <a:t>air</a:t>
            </a:r>
            <a:r>
              <a:rPr dirty="0" spc="-35"/>
              <a:t> </a:t>
            </a:r>
            <a:r>
              <a:rPr dirty="0"/>
              <a:t>&amp;</a:t>
            </a:r>
            <a:r>
              <a:rPr dirty="0" spc="-40"/>
              <a:t> </a:t>
            </a:r>
            <a:r>
              <a:rPr dirty="0"/>
              <a:t>sea</a:t>
            </a:r>
            <a:r>
              <a:rPr dirty="0" spc="-30"/>
              <a:t> </a:t>
            </a:r>
            <a:r>
              <a:rPr dirty="0" spc="-10"/>
              <a:t>applications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998726" y="4578197"/>
            <a:ext cx="49206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Global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EV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Use:</a:t>
            </a:r>
            <a:r>
              <a:rPr dirty="0" sz="700" spc="-3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2,700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TWh/year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in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2035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(IEA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Global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EV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Outlook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2024)</a:t>
            </a:r>
            <a:endParaRPr sz="700">
              <a:latin typeface="Segoe UI"/>
              <a:cs typeface="Segoe U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Global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CO₂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Intensity: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0.481kg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CO₂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per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kWh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(Ember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(2024);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Institute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-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Statistical</a:t>
            </a:r>
            <a:r>
              <a:rPr dirty="0" sz="700" spc="-3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Review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of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World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(2024))</a:t>
            </a:r>
            <a:r>
              <a:rPr dirty="0" sz="700" spc="50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Average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driver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total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compensation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(UPS):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$170k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&amp;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UPS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total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delivery vehicles: 135,000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(UPS)</a:t>
            </a:r>
            <a:endParaRPr sz="7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US</a:t>
            </a:r>
            <a:r>
              <a:rPr dirty="0" sz="700" spc="-4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vehicles: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32</a:t>
            </a:r>
            <a:r>
              <a:rPr dirty="0" sz="700" spc="-3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million (NTEA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U.S.</a:t>
            </a:r>
            <a:r>
              <a:rPr dirty="0" sz="700" spc="-4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Vehicle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Market</a:t>
            </a:r>
            <a:r>
              <a:rPr dirty="0" sz="700" spc="-4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Report)</a:t>
            </a:r>
            <a:endParaRPr sz="7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ED6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 Draisey</dc:creator>
  <dcterms:created xsi:type="dcterms:W3CDTF">2025-02-24T20:46:48Z</dcterms:created>
  <dcterms:modified xsi:type="dcterms:W3CDTF">2025-02-24T20:46:48Z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2025-02-24T00:00:00Z</vt:filetime>
  </property>
  <property fmtid="{D5CDD505-2E9C-101B-9397-08002B2CF9AE}" pid="5" name="Producer">
    <vt:lpwstr>Microsoft® PowerPoint® for Microsoft 365</vt:lpwstr>
  </property>
</Properties>
</file>